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4" r:id="rId5"/>
    <p:sldId id="259" r:id="rId6"/>
    <p:sldId id="260" r:id="rId7"/>
    <p:sldId id="280" r:id="rId8"/>
    <p:sldId id="265" r:id="rId9"/>
    <p:sldId id="268" r:id="rId10"/>
    <p:sldId id="261" r:id="rId11"/>
    <p:sldId id="269" r:id="rId12"/>
    <p:sldId id="270" r:id="rId13"/>
    <p:sldId id="277" r:id="rId14"/>
    <p:sldId id="275" r:id="rId15"/>
    <p:sldId id="273" r:id="rId16"/>
    <p:sldId id="271" r:id="rId17"/>
    <p:sldId id="272" r:id="rId18"/>
    <p:sldId id="278" r:id="rId19"/>
    <p:sldId id="276" r:id="rId20"/>
    <p:sldId id="274" r:id="rId21"/>
    <p:sldId id="267" r:id="rId22"/>
    <p:sldId id="279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6F84F-285F-9BC3-55D4-1ADD17FD02F5}" v="100" dt="2024-11-10T22:16:29.957"/>
    <p1510:client id="{6EA245F1-AAB4-BB22-43C8-AE3E9B3A3D7B}" v="83" dt="2024-11-10T20:34:39.935"/>
    <p1510:client id="{A4F65721-A692-4FAF-EE3E-420D3AD6C57B}" v="171" dt="2024-11-10T22:57:49.606"/>
    <p1510:client id="{C032593B-8B3E-0A07-957D-293180AA4534}" v="5" dt="2024-11-10T21:50:11.040"/>
    <p1510:client id="{C7E472F4-C9F0-0849-8325-9036DCE2C856}" v="287" dt="2024-11-10T22:12:14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3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3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DB0522-6D8B-4A4C-8B98-ABBA39C298F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FEC7CA-B900-4D10-B735-0B64A54B3B4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/>
            <a:t>Extract</a:t>
          </a:r>
          <a:endParaRPr lang="en-US" sz="1500"/>
        </a:p>
      </dgm:t>
    </dgm:pt>
    <dgm:pt modelId="{C9358B50-EEA4-46AF-8EF6-A4DFA4A1EA18}" type="parTrans" cxnId="{B4926898-E4FE-42E0-B0B3-309981944A03}">
      <dgm:prSet/>
      <dgm:spPr/>
      <dgm:t>
        <a:bodyPr/>
        <a:lstStyle/>
        <a:p>
          <a:endParaRPr lang="en-US"/>
        </a:p>
      </dgm:t>
    </dgm:pt>
    <dgm:pt modelId="{7A78A28C-1463-46D1-90A9-8367DA1B4397}" type="sibTrans" cxnId="{B4926898-E4FE-42E0-B0B3-309981944A03}">
      <dgm:prSet/>
      <dgm:spPr/>
      <dgm:t>
        <a:bodyPr/>
        <a:lstStyle/>
        <a:p>
          <a:endParaRPr lang="en-US"/>
        </a:p>
      </dgm:t>
    </dgm:pt>
    <dgm:pt modelId="{81D78EE9-E102-4EB3-8B3E-CCA5A53296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ELT process begins with extracting data from various sources, such as databases, APIs, and files, into a staging area.</a:t>
          </a:r>
        </a:p>
      </dgm:t>
    </dgm:pt>
    <dgm:pt modelId="{4592B63C-DD9D-418E-A805-1EF1B0CA2BFD}" type="parTrans" cxnId="{DB3B71B2-D5B4-476C-8B46-C748E50B3249}">
      <dgm:prSet/>
      <dgm:spPr/>
      <dgm:t>
        <a:bodyPr/>
        <a:lstStyle/>
        <a:p>
          <a:endParaRPr lang="en-US"/>
        </a:p>
      </dgm:t>
    </dgm:pt>
    <dgm:pt modelId="{B552263D-BAEF-498C-8ECA-AD9FC8558D3E}" type="sibTrans" cxnId="{DB3B71B2-D5B4-476C-8B46-C748E50B3249}">
      <dgm:prSet/>
      <dgm:spPr/>
      <dgm:t>
        <a:bodyPr/>
        <a:lstStyle/>
        <a:p>
          <a:endParaRPr lang="en-US"/>
        </a:p>
      </dgm:t>
    </dgm:pt>
    <dgm:pt modelId="{46A622CC-54AD-47D8-8862-9D8DA639B04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/>
            <a:t>Load</a:t>
          </a:r>
          <a:endParaRPr lang="en-US" sz="1600"/>
        </a:p>
      </dgm:t>
    </dgm:pt>
    <dgm:pt modelId="{9C3473A4-EA55-422B-A4F8-BC898C12694B}" type="parTrans" cxnId="{6B2CEF95-CA3E-4FD7-8BD4-E168EC150F7C}">
      <dgm:prSet/>
      <dgm:spPr/>
      <dgm:t>
        <a:bodyPr/>
        <a:lstStyle/>
        <a:p>
          <a:endParaRPr lang="en-US"/>
        </a:p>
      </dgm:t>
    </dgm:pt>
    <dgm:pt modelId="{8C8C13ED-D10B-4714-886F-1AA048D14CEC}" type="sibTrans" cxnId="{6B2CEF95-CA3E-4FD7-8BD4-E168EC150F7C}">
      <dgm:prSet/>
      <dgm:spPr/>
      <dgm:t>
        <a:bodyPr/>
        <a:lstStyle/>
        <a:p>
          <a:endParaRPr lang="en-US"/>
        </a:p>
      </dgm:t>
    </dgm:pt>
    <dgm:pt modelId="{02B0B0B8-43C0-4547-935B-910EE4C1BE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extracted, the raw data is loaded into a data warehouse or lake, creating a central repository for your data.</a:t>
          </a:r>
        </a:p>
      </dgm:t>
    </dgm:pt>
    <dgm:pt modelId="{D0D91305-992D-4899-A5EB-5682ABC69D53}" type="parTrans" cxnId="{09DC8DBA-B3B2-4821-B058-B5B3C93AE874}">
      <dgm:prSet/>
      <dgm:spPr/>
      <dgm:t>
        <a:bodyPr/>
        <a:lstStyle/>
        <a:p>
          <a:endParaRPr lang="en-US"/>
        </a:p>
      </dgm:t>
    </dgm:pt>
    <dgm:pt modelId="{8DA01991-2E47-47CC-ABD7-BB1BE7346A68}" type="sibTrans" cxnId="{09DC8DBA-B3B2-4821-B058-B5B3C93AE874}">
      <dgm:prSet/>
      <dgm:spPr/>
      <dgm:t>
        <a:bodyPr/>
        <a:lstStyle/>
        <a:p>
          <a:endParaRPr lang="en-US"/>
        </a:p>
      </dgm:t>
    </dgm:pt>
    <dgm:pt modelId="{C7BE8BC2-E475-42B4-ADD7-24829AE66A0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/>
            <a:t>Transform</a:t>
          </a:r>
          <a:endParaRPr lang="en-US" sz="1800"/>
        </a:p>
      </dgm:t>
    </dgm:pt>
    <dgm:pt modelId="{54C2373C-40DB-448C-8901-A2AE34AB20B3}" type="parTrans" cxnId="{0A83EFB1-7F53-41A4-97F0-D619F01E9E45}">
      <dgm:prSet/>
      <dgm:spPr/>
      <dgm:t>
        <a:bodyPr/>
        <a:lstStyle/>
        <a:p>
          <a:endParaRPr lang="en-US"/>
        </a:p>
      </dgm:t>
    </dgm:pt>
    <dgm:pt modelId="{C682715E-B760-4874-A210-E57726AB3088}" type="sibTrans" cxnId="{0A83EFB1-7F53-41A4-97F0-D619F01E9E45}">
      <dgm:prSet/>
      <dgm:spPr/>
      <dgm:t>
        <a:bodyPr/>
        <a:lstStyle/>
        <a:p>
          <a:endParaRPr lang="en-US"/>
        </a:p>
      </dgm:t>
    </dgm:pt>
    <dgm:pt modelId="{E34B22A5-F2CA-41B4-A4D9-36F9EBE243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Finally, the data undergoes transformation, which includes cleaning, standardizing, and preparing it for analysis and reporting.</a:t>
          </a:r>
        </a:p>
      </dgm:t>
    </dgm:pt>
    <dgm:pt modelId="{AB26429F-3CB2-45EE-8A87-488C15D198D4}" type="parTrans" cxnId="{51BCF777-75C7-45D7-B7AE-BF498BBB0939}">
      <dgm:prSet/>
      <dgm:spPr/>
      <dgm:t>
        <a:bodyPr/>
        <a:lstStyle/>
        <a:p>
          <a:endParaRPr lang="en-US"/>
        </a:p>
      </dgm:t>
    </dgm:pt>
    <dgm:pt modelId="{F9A8A03B-31FD-4509-B137-91C479831974}" type="sibTrans" cxnId="{51BCF777-75C7-45D7-B7AE-BF498BBB0939}">
      <dgm:prSet/>
      <dgm:spPr/>
      <dgm:t>
        <a:bodyPr/>
        <a:lstStyle/>
        <a:p>
          <a:endParaRPr lang="en-US"/>
        </a:p>
      </dgm:t>
    </dgm:pt>
    <dgm:pt modelId="{1807F509-D92B-439E-8DBB-357285B9CBAC}" type="pres">
      <dgm:prSet presAssocID="{28DB0522-6D8B-4A4C-8B98-ABBA39C298F0}" presName="root" presStyleCnt="0">
        <dgm:presLayoutVars>
          <dgm:dir/>
          <dgm:resizeHandles val="exact"/>
        </dgm:presLayoutVars>
      </dgm:prSet>
      <dgm:spPr/>
    </dgm:pt>
    <dgm:pt modelId="{87D481ED-77C8-4A43-B07B-EA7AAFF804AB}" type="pres">
      <dgm:prSet presAssocID="{06FEC7CA-B900-4D10-B735-0B64A54B3B46}" presName="compNode" presStyleCnt="0"/>
      <dgm:spPr/>
    </dgm:pt>
    <dgm:pt modelId="{25FC71F4-829D-4BE5-95FC-5E4AAC5377C9}" type="pres">
      <dgm:prSet presAssocID="{06FEC7CA-B900-4D10-B735-0B64A54B3B46}" presName="iconRect" presStyleLbl="node1" presStyleIdx="0" presStyleCnt="3" custScaleX="161796" custScaleY="234431" custLinFactY="-100000" custLinFactNeighborX="11983" custLinFactNeighborY="-1039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BD4B38F-72E6-4B75-85AC-26605D4A3060}" type="pres">
      <dgm:prSet presAssocID="{06FEC7CA-B900-4D10-B735-0B64A54B3B46}" presName="iconSpace" presStyleCnt="0"/>
      <dgm:spPr/>
    </dgm:pt>
    <dgm:pt modelId="{BEC711AD-358F-4176-BF8D-E910275A9126}" type="pres">
      <dgm:prSet presAssocID="{06FEC7CA-B900-4D10-B735-0B64A54B3B46}" presName="parTx" presStyleLbl="revTx" presStyleIdx="0" presStyleCnt="6" custLinFactY="-100000" custLinFactNeighborX="-269" custLinFactNeighborY="-148743">
        <dgm:presLayoutVars>
          <dgm:chMax val="0"/>
          <dgm:chPref val="0"/>
        </dgm:presLayoutVars>
      </dgm:prSet>
      <dgm:spPr/>
    </dgm:pt>
    <dgm:pt modelId="{D50F9C2D-0D48-4C6B-A16B-0E07B1843EB1}" type="pres">
      <dgm:prSet presAssocID="{06FEC7CA-B900-4D10-B735-0B64A54B3B46}" presName="txSpace" presStyleCnt="0"/>
      <dgm:spPr/>
    </dgm:pt>
    <dgm:pt modelId="{96FC94CB-EBD1-46EA-9291-EB511FD2B58D}" type="pres">
      <dgm:prSet presAssocID="{06FEC7CA-B900-4D10-B735-0B64A54B3B46}" presName="desTx" presStyleLbl="revTx" presStyleIdx="1" presStyleCnt="6" custLinFactNeighborX="-267" custLinFactNeighborY="-45059">
        <dgm:presLayoutVars/>
      </dgm:prSet>
      <dgm:spPr/>
    </dgm:pt>
    <dgm:pt modelId="{34B10B61-23DF-49DF-A525-95C8ACFC4241}" type="pres">
      <dgm:prSet presAssocID="{7A78A28C-1463-46D1-90A9-8367DA1B4397}" presName="sibTrans" presStyleCnt="0"/>
      <dgm:spPr/>
    </dgm:pt>
    <dgm:pt modelId="{BB1E98DA-33E1-4143-A407-E8EA147AFC78}" type="pres">
      <dgm:prSet presAssocID="{46A622CC-54AD-47D8-8862-9D8DA639B04E}" presName="compNode" presStyleCnt="0"/>
      <dgm:spPr/>
    </dgm:pt>
    <dgm:pt modelId="{6805BD4E-0118-4C46-B31B-2398993275C7}" type="pres">
      <dgm:prSet presAssocID="{46A622CC-54AD-47D8-8862-9D8DA639B04E}" presName="iconRect" presStyleLbl="node1" presStyleIdx="1" presStyleCnt="3" custScaleX="147993" custScaleY="220494" custLinFactY="-83523" custLinFactNeighborX="-19035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FCE3462-94DF-40F8-BAB1-04E003B684E9}" type="pres">
      <dgm:prSet presAssocID="{46A622CC-54AD-47D8-8862-9D8DA639B04E}" presName="iconSpace" presStyleCnt="0"/>
      <dgm:spPr/>
    </dgm:pt>
    <dgm:pt modelId="{92592135-128E-487E-B438-F042F3D26438}" type="pres">
      <dgm:prSet presAssocID="{46A622CC-54AD-47D8-8862-9D8DA639B04E}" presName="parTx" presStyleLbl="revTx" presStyleIdx="2" presStyleCnt="6" custLinFactY="-100000" custLinFactNeighborX="-6308" custLinFactNeighborY="-135816">
        <dgm:presLayoutVars>
          <dgm:chMax val="0"/>
          <dgm:chPref val="0"/>
        </dgm:presLayoutVars>
      </dgm:prSet>
      <dgm:spPr/>
    </dgm:pt>
    <dgm:pt modelId="{E4FDCF4E-9B5F-4B46-82D6-8C184740A905}" type="pres">
      <dgm:prSet presAssocID="{46A622CC-54AD-47D8-8862-9D8DA639B04E}" presName="txSpace" presStyleCnt="0"/>
      <dgm:spPr/>
    </dgm:pt>
    <dgm:pt modelId="{712F17B0-0DA3-4225-8E0B-B04C73112C59}" type="pres">
      <dgm:prSet presAssocID="{46A622CC-54AD-47D8-8862-9D8DA639B04E}" presName="desTx" presStyleLbl="revTx" presStyleIdx="3" presStyleCnt="6" custScaleY="114097" custLinFactNeighborX="-5236" custLinFactNeighborY="-35707">
        <dgm:presLayoutVars/>
      </dgm:prSet>
      <dgm:spPr/>
    </dgm:pt>
    <dgm:pt modelId="{EFB9A361-B748-46F3-93B3-07D66A908E2B}" type="pres">
      <dgm:prSet presAssocID="{8C8C13ED-D10B-4714-886F-1AA048D14CEC}" presName="sibTrans" presStyleCnt="0"/>
      <dgm:spPr/>
    </dgm:pt>
    <dgm:pt modelId="{263A09A8-23C3-404B-B22F-6E05DF56DA5A}" type="pres">
      <dgm:prSet presAssocID="{C7BE8BC2-E475-42B4-ADD7-24829AE66A09}" presName="compNode" presStyleCnt="0"/>
      <dgm:spPr/>
    </dgm:pt>
    <dgm:pt modelId="{5679003C-86BE-4129-B4A3-333694C01677}" type="pres">
      <dgm:prSet presAssocID="{C7BE8BC2-E475-42B4-ADD7-24829AE66A09}" presName="iconRect" presStyleLbl="node1" presStyleIdx="2" presStyleCnt="3" custScaleX="248196" custScaleY="257480" custLinFactY="-100000" custLinFactNeighborX="-5392" custLinFactNeighborY="-10802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9F16D80-4F69-4219-947F-D712FD454A7F}" type="pres">
      <dgm:prSet presAssocID="{C7BE8BC2-E475-42B4-ADD7-24829AE66A09}" presName="iconSpace" presStyleCnt="0"/>
      <dgm:spPr/>
    </dgm:pt>
    <dgm:pt modelId="{7DE24E1F-87AB-4547-858B-D712927B1C96}" type="pres">
      <dgm:prSet presAssocID="{C7BE8BC2-E475-42B4-ADD7-24829AE66A09}" presName="parTx" presStyleLbl="revTx" presStyleIdx="4" presStyleCnt="6" custLinFactY="-100000" custLinFactNeighborX="269" custLinFactNeighborY="-178019">
        <dgm:presLayoutVars>
          <dgm:chMax val="0"/>
          <dgm:chPref val="0"/>
        </dgm:presLayoutVars>
      </dgm:prSet>
      <dgm:spPr/>
    </dgm:pt>
    <dgm:pt modelId="{EEDDE950-8F04-4E07-8D1A-E3325086B3D6}" type="pres">
      <dgm:prSet presAssocID="{C7BE8BC2-E475-42B4-ADD7-24829AE66A09}" presName="txSpace" presStyleCnt="0"/>
      <dgm:spPr/>
    </dgm:pt>
    <dgm:pt modelId="{C04739FC-5E5E-4086-A859-B95C42B379C9}" type="pres">
      <dgm:prSet presAssocID="{C7BE8BC2-E475-42B4-ADD7-24829AE66A09}" presName="desTx" presStyleLbl="revTx" presStyleIdx="5" presStyleCnt="6" custLinFactNeighborX="-8670" custLinFactNeighborY="-50986">
        <dgm:presLayoutVars/>
      </dgm:prSet>
      <dgm:spPr/>
    </dgm:pt>
  </dgm:ptLst>
  <dgm:cxnLst>
    <dgm:cxn modelId="{2FFF4F02-FFEC-421E-85AA-0A8C8FD8EABB}" type="presOf" srcId="{46A622CC-54AD-47D8-8862-9D8DA639B04E}" destId="{92592135-128E-487E-B438-F042F3D26438}" srcOrd="0" destOrd="0" presId="urn:microsoft.com/office/officeart/2018/5/layout/CenteredIconLabelDescriptionList"/>
    <dgm:cxn modelId="{2CCFF815-DC46-4466-A571-63F7D9003DBE}" type="presOf" srcId="{81D78EE9-E102-4EB3-8B3E-CCA5A532968D}" destId="{96FC94CB-EBD1-46EA-9291-EB511FD2B58D}" srcOrd="0" destOrd="0" presId="urn:microsoft.com/office/officeart/2018/5/layout/CenteredIconLabelDescriptionList"/>
    <dgm:cxn modelId="{57191F68-095E-4BF7-9F1A-33C57CC12C88}" type="presOf" srcId="{06FEC7CA-B900-4D10-B735-0B64A54B3B46}" destId="{BEC711AD-358F-4176-BF8D-E910275A9126}" srcOrd="0" destOrd="0" presId="urn:microsoft.com/office/officeart/2018/5/layout/CenteredIconLabelDescriptionList"/>
    <dgm:cxn modelId="{51BCF777-75C7-45D7-B7AE-BF498BBB0939}" srcId="{C7BE8BC2-E475-42B4-ADD7-24829AE66A09}" destId="{E34B22A5-F2CA-41B4-A4D9-36F9EBE243E3}" srcOrd="0" destOrd="0" parTransId="{AB26429F-3CB2-45EE-8A87-488C15D198D4}" sibTransId="{F9A8A03B-31FD-4509-B137-91C479831974}"/>
    <dgm:cxn modelId="{947EEE90-9563-498C-86E1-9038A45CF58F}" type="presOf" srcId="{E34B22A5-F2CA-41B4-A4D9-36F9EBE243E3}" destId="{C04739FC-5E5E-4086-A859-B95C42B379C9}" srcOrd="0" destOrd="0" presId="urn:microsoft.com/office/officeart/2018/5/layout/CenteredIconLabelDescriptionList"/>
    <dgm:cxn modelId="{6B2CEF95-CA3E-4FD7-8BD4-E168EC150F7C}" srcId="{28DB0522-6D8B-4A4C-8B98-ABBA39C298F0}" destId="{46A622CC-54AD-47D8-8862-9D8DA639B04E}" srcOrd="1" destOrd="0" parTransId="{9C3473A4-EA55-422B-A4F8-BC898C12694B}" sibTransId="{8C8C13ED-D10B-4714-886F-1AA048D14CEC}"/>
    <dgm:cxn modelId="{B4926898-E4FE-42E0-B0B3-309981944A03}" srcId="{28DB0522-6D8B-4A4C-8B98-ABBA39C298F0}" destId="{06FEC7CA-B900-4D10-B735-0B64A54B3B46}" srcOrd="0" destOrd="0" parTransId="{C9358B50-EEA4-46AF-8EF6-A4DFA4A1EA18}" sibTransId="{7A78A28C-1463-46D1-90A9-8367DA1B4397}"/>
    <dgm:cxn modelId="{E50549A5-CC3E-4C8B-9D9C-3AE363F7A301}" type="presOf" srcId="{02B0B0B8-43C0-4547-935B-910EE4C1BE71}" destId="{712F17B0-0DA3-4225-8E0B-B04C73112C59}" srcOrd="0" destOrd="0" presId="urn:microsoft.com/office/officeart/2018/5/layout/CenteredIconLabelDescriptionList"/>
    <dgm:cxn modelId="{9F2C37AC-34E6-45B2-9C28-013A4BF7CEB0}" type="presOf" srcId="{28DB0522-6D8B-4A4C-8B98-ABBA39C298F0}" destId="{1807F509-D92B-439E-8DBB-357285B9CBAC}" srcOrd="0" destOrd="0" presId="urn:microsoft.com/office/officeart/2018/5/layout/CenteredIconLabelDescriptionList"/>
    <dgm:cxn modelId="{F97B84B0-B95F-4AB6-8848-FB25469F2D0B}" type="presOf" srcId="{C7BE8BC2-E475-42B4-ADD7-24829AE66A09}" destId="{7DE24E1F-87AB-4547-858B-D712927B1C96}" srcOrd="0" destOrd="0" presId="urn:microsoft.com/office/officeart/2018/5/layout/CenteredIconLabelDescriptionList"/>
    <dgm:cxn modelId="{0A83EFB1-7F53-41A4-97F0-D619F01E9E45}" srcId="{28DB0522-6D8B-4A4C-8B98-ABBA39C298F0}" destId="{C7BE8BC2-E475-42B4-ADD7-24829AE66A09}" srcOrd="2" destOrd="0" parTransId="{54C2373C-40DB-448C-8901-A2AE34AB20B3}" sibTransId="{C682715E-B760-4874-A210-E57726AB3088}"/>
    <dgm:cxn modelId="{DB3B71B2-D5B4-476C-8B46-C748E50B3249}" srcId="{06FEC7CA-B900-4D10-B735-0B64A54B3B46}" destId="{81D78EE9-E102-4EB3-8B3E-CCA5A532968D}" srcOrd="0" destOrd="0" parTransId="{4592B63C-DD9D-418E-A805-1EF1B0CA2BFD}" sibTransId="{B552263D-BAEF-498C-8ECA-AD9FC8558D3E}"/>
    <dgm:cxn modelId="{09DC8DBA-B3B2-4821-B058-B5B3C93AE874}" srcId="{46A622CC-54AD-47D8-8862-9D8DA639B04E}" destId="{02B0B0B8-43C0-4547-935B-910EE4C1BE71}" srcOrd="0" destOrd="0" parTransId="{D0D91305-992D-4899-A5EB-5682ABC69D53}" sibTransId="{8DA01991-2E47-47CC-ABD7-BB1BE7346A68}"/>
    <dgm:cxn modelId="{0E246A28-A6E0-45C9-95D7-C95F6378BA06}" type="presParOf" srcId="{1807F509-D92B-439E-8DBB-357285B9CBAC}" destId="{87D481ED-77C8-4A43-B07B-EA7AAFF804AB}" srcOrd="0" destOrd="0" presId="urn:microsoft.com/office/officeart/2018/5/layout/CenteredIconLabelDescriptionList"/>
    <dgm:cxn modelId="{F2A6AFA4-AA69-4850-B018-43DE384E37E5}" type="presParOf" srcId="{87D481ED-77C8-4A43-B07B-EA7AAFF804AB}" destId="{25FC71F4-829D-4BE5-95FC-5E4AAC5377C9}" srcOrd="0" destOrd="0" presId="urn:microsoft.com/office/officeart/2018/5/layout/CenteredIconLabelDescriptionList"/>
    <dgm:cxn modelId="{0C1F94EF-B674-4F88-80C8-3D16CC3F2D62}" type="presParOf" srcId="{87D481ED-77C8-4A43-B07B-EA7AAFF804AB}" destId="{4BD4B38F-72E6-4B75-85AC-26605D4A3060}" srcOrd="1" destOrd="0" presId="urn:microsoft.com/office/officeart/2018/5/layout/CenteredIconLabelDescriptionList"/>
    <dgm:cxn modelId="{E1C2F948-0FA8-42D7-AC8B-59826B211184}" type="presParOf" srcId="{87D481ED-77C8-4A43-B07B-EA7AAFF804AB}" destId="{BEC711AD-358F-4176-BF8D-E910275A9126}" srcOrd="2" destOrd="0" presId="urn:microsoft.com/office/officeart/2018/5/layout/CenteredIconLabelDescriptionList"/>
    <dgm:cxn modelId="{A05DE696-7813-47AA-9194-C6B0F01C14B2}" type="presParOf" srcId="{87D481ED-77C8-4A43-B07B-EA7AAFF804AB}" destId="{D50F9C2D-0D48-4C6B-A16B-0E07B1843EB1}" srcOrd="3" destOrd="0" presId="urn:microsoft.com/office/officeart/2018/5/layout/CenteredIconLabelDescriptionList"/>
    <dgm:cxn modelId="{263E0997-44B5-48A6-8FD7-B9EE775FED22}" type="presParOf" srcId="{87D481ED-77C8-4A43-B07B-EA7AAFF804AB}" destId="{96FC94CB-EBD1-46EA-9291-EB511FD2B58D}" srcOrd="4" destOrd="0" presId="urn:microsoft.com/office/officeart/2018/5/layout/CenteredIconLabelDescriptionList"/>
    <dgm:cxn modelId="{E4BEC01F-D543-44BF-BCB6-F46B7CC1E31F}" type="presParOf" srcId="{1807F509-D92B-439E-8DBB-357285B9CBAC}" destId="{34B10B61-23DF-49DF-A525-95C8ACFC4241}" srcOrd="1" destOrd="0" presId="urn:microsoft.com/office/officeart/2018/5/layout/CenteredIconLabelDescriptionList"/>
    <dgm:cxn modelId="{80A9B2EB-8823-42E5-8771-159BF51B992D}" type="presParOf" srcId="{1807F509-D92B-439E-8DBB-357285B9CBAC}" destId="{BB1E98DA-33E1-4143-A407-E8EA147AFC78}" srcOrd="2" destOrd="0" presId="urn:microsoft.com/office/officeart/2018/5/layout/CenteredIconLabelDescriptionList"/>
    <dgm:cxn modelId="{D36B86ED-FDB3-46E2-8BCF-AA51A831F74C}" type="presParOf" srcId="{BB1E98DA-33E1-4143-A407-E8EA147AFC78}" destId="{6805BD4E-0118-4C46-B31B-2398993275C7}" srcOrd="0" destOrd="0" presId="urn:microsoft.com/office/officeart/2018/5/layout/CenteredIconLabelDescriptionList"/>
    <dgm:cxn modelId="{F59D4E1A-F730-435B-B60F-C9EFD27A6B5E}" type="presParOf" srcId="{BB1E98DA-33E1-4143-A407-E8EA147AFC78}" destId="{CFCE3462-94DF-40F8-BAB1-04E003B684E9}" srcOrd="1" destOrd="0" presId="urn:microsoft.com/office/officeart/2018/5/layout/CenteredIconLabelDescriptionList"/>
    <dgm:cxn modelId="{36F5366D-1F65-4955-A6AE-8445CF811233}" type="presParOf" srcId="{BB1E98DA-33E1-4143-A407-E8EA147AFC78}" destId="{92592135-128E-487E-B438-F042F3D26438}" srcOrd="2" destOrd="0" presId="urn:microsoft.com/office/officeart/2018/5/layout/CenteredIconLabelDescriptionList"/>
    <dgm:cxn modelId="{237DF65F-49CC-4F61-8918-186B3620BE4E}" type="presParOf" srcId="{BB1E98DA-33E1-4143-A407-E8EA147AFC78}" destId="{E4FDCF4E-9B5F-4B46-82D6-8C184740A905}" srcOrd="3" destOrd="0" presId="urn:microsoft.com/office/officeart/2018/5/layout/CenteredIconLabelDescriptionList"/>
    <dgm:cxn modelId="{7D49138F-6D5A-4AA8-B040-513DC0BCE43C}" type="presParOf" srcId="{BB1E98DA-33E1-4143-A407-E8EA147AFC78}" destId="{712F17B0-0DA3-4225-8E0B-B04C73112C59}" srcOrd="4" destOrd="0" presId="urn:microsoft.com/office/officeart/2018/5/layout/CenteredIconLabelDescriptionList"/>
    <dgm:cxn modelId="{DB99E94B-C86A-4D19-8AD3-CC103A9531FB}" type="presParOf" srcId="{1807F509-D92B-439E-8DBB-357285B9CBAC}" destId="{EFB9A361-B748-46F3-93B3-07D66A908E2B}" srcOrd="3" destOrd="0" presId="urn:microsoft.com/office/officeart/2018/5/layout/CenteredIconLabelDescriptionList"/>
    <dgm:cxn modelId="{EA972D32-942B-479E-AD32-C60F4A50BFFE}" type="presParOf" srcId="{1807F509-D92B-439E-8DBB-357285B9CBAC}" destId="{263A09A8-23C3-404B-B22F-6E05DF56DA5A}" srcOrd="4" destOrd="0" presId="urn:microsoft.com/office/officeart/2018/5/layout/CenteredIconLabelDescriptionList"/>
    <dgm:cxn modelId="{0183F06C-93EE-4FD1-A151-7B876F05CB75}" type="presParOf" srcId="{263A09A8-23C3-404B-B22F-6E05DF56DA5A}" destId="{5679003C-86BE-4129-B4A3-333694C01677}" srcOrd="0" destOrd="0" presId="urn:microsoft.com/office/officeart/2018/5/layout/CenteredIconLabelDescriptionList"/>
    <dgm:cxn modelId="{3EF4F97B-E751-4601-A599-C32354358B67}" type="presParOf" srcId="{263A09A8-23C3-404B-B22F-6E05DF56DA5A}" destId="{A9F16D80-4F69-4219-947F-D712FD454A7F}" srcOrd="1" destOrd="0" presId="urn:microsoft.com/office/officeart/2018/5/layout/CenteredIconLabelDescriptionList"/>
    <dgm:cxn modelId="{4053426B-44A0-4A56-B534-36886E1E0243}" type="presParOf" srcId="{263A09A8-23C3-404B-B22F-6E05DF56DA5A}" destId="{7DE24E1F-87AB-4547-858B-D712927B1C96}" srcOrd="2" destOrd="0" presId="urn:microsoft.com/office/officeart/2018/5/layout/CenteredIconLabelDescriptionList"/>
    <dgm:cxn modelId="{969EED82-A3EE-4F3F-83E7-31A9DD90AEE6}" type="presParOf" srcId="{263A09A8-23C3-404B-B22F-6E05DF56DA5A}" destId="{EEDDE950-8F04-4E07-8D1A-E3325086B3D6}" srcOrd="3" destOrd="0" presId="urn:microsoft.com/office/officeart/2018/5/layout/CenteredIconLabelDescriptionList"/>
    <dgm:cxn modelId="{1FB2D2CA-E7C9-45BD-80A0-7194A6B54DF6}" type="presParOf" srcId="{263A09A8-23C3-404B-B22F-6E05DF56DA5A}" destId="{C04739FC-5E5E-4086-A859-B95C42B379C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E401CA-D3CD-48A8-A847-7BDC7770A74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F40F57-F7EF-49EA-8756-28CFEE3E91B7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GB" sz="1400" b="1"/>
            <a:t>Scalability</a:t>
          </a:r>
          <a:r>
            <a:rPr lang="en-GB" sz="1400"/>
            <a:t>: </a:t>
          </a:r>
          <a:r>
            <a:rPr lang="en-GB" sz="1400" err="1"/>
            <a:t>BigQuery</a:t>
          </a:r>
          <a:r>
            <a:rPr lang="en-GB" sz="1400"/>
            <a:t> is a fully managed, serverless data warehouse that scales automatically, handling both small and very large datasets efficiently.</a:t>
          </a:r>
          <a:endParaRPr lang="en-US" sz="1400"/>
        </a:p>
      </dgm:t>
    </dgm:pt>
    <dgm:pt modelId="{628DB7B5-58A3-4363-AC00-22A279A98E99}" type="parTrans" cxnId="{83602492-B10C-431F-B51F-B6C2A7900897}">
      <dgm:prSet/>
      <dgm:spPr/>
      <dgm:t>
        <a:bodyPr/>
        <a:lstStyle/>
        <a:p>
          <a:endParaRPr lang="en-US"/>
        </a:p>
      </dgm:t>
    </dgm:pt>
    <dgm:pt modelId="{DEAED6DA-1A64-46CD-992D-187909C13797}" type="sibTrans" cxnId="{83602492-B10C-431F-B51F-B6C2A79008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235844-800B-46AC-B152-A17A0353170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Performance</a:t>
          </a:r>
          <a:r>
            <a:rPr lang="en-GB"/>
            <a:t>: Optimized for high-performance SQL queries on large datasets, using a columnar storage format and </a:t>
          </a:r>
          <a:r>
            <a:rPr lang="en-GB" err="1"/>
            <a:t>BigQuery’s</a:t>
          </a:r>
          <a:r>
            <a:rPr lang="en-GB"/>
            <a:t> Dremel technology.</a:t>
          </a:r>
          <a:endParaRPr lang="en-US"/>
        </a:p>
      </dgm:t>
    </dgm:pt>
    <dgm:pt modelId="{4F8A1EC7-4FE2-4FE5-A049-1411298144D0}" type="parTrans" cxnId="{06DF4E28-B746-42FB-9173-DE15A2B38E7C}">
      <dgm:prSet/>
      <dgm:spPr/>
      <dgm:t>
        <a:bodyPr/>
        <a:lstStyle/>
        <a:p>
          <a:endParaRPr lang="en-US"/>
        </a:p>
      </dgm:t>
    </dgm:pt>
    <dgm:pt modelId="{C68FE6AE-6E7D-4AD5-AE43-E2E1D7841290}" type="sibTrans" cxnId="{06DF4E28-B746-42FB-9173-DE15A2B38E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325224-F114-4D9C-B266-285C2F6C8F7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Integration with GCP</a:t>
          </a:r>
          <a:r>
            <a:rPr lang="en-GB"/>
            <a:t>: Native integration with other Google Cloud services, allowing seamless data flow from Google Cloud Storage to </a:t>
          </a:r>
          <a:r>
            <a:rPr lang="en-GB" err="1"/>
            <a:t>BigQuery</a:t>
          </a:r>
          <a:r>
            <a:rPr lang="en-GB"/>
            <a:t>.</a:t>
          </a:r>
          <a:endParaRPr lang="en-US"/>
        </a:p>
      </dgm:t>
    </dgm:pt>
    <dgm:pt modelId="{6687C653-02C6-4435-B999-C62BF75FC4C2}" type="parTrans" cxnId="{17464EA1-E69D-48D6-AEDE-8F4AFF1BD97F}">
      <dgm:prSet/>
      <dgm:spPr/>
      <dgm:t>
        <a:bodyPr/>
        <a:lstStyle/>
        <a:p>
          <a:endParaRPr lang="en-US"/>
        </a:p>
      </dgm:t>
    </dgm:pt>
    <dgm:pt modelId="{38248DFF-69AE-423D-A629-D1AD12236E53}" type="sibTrans" cxnId="{17464EA1-E69D-48D6-AEDE-8F4AFF1BD9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B0EDDC1-4B0F-4F95-8F41-389CBC56F28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Cost Efficiency</a:t>
          </a:r>
          <a:r>
            <a:rPr lang="en-GB"/>
            <a:t>: Supports a pay-as-you-go model, charging only for the storage and the data processed during queries, making it cost-effective.</a:t>
          </a:r>
          <a:endParaRPr lang="en-US"/>
        </a:p>
      </dgm:t>
    </dgm:pt>
    <dgm:pt modelId="{C92C701C-0066-4AEE-A855-0FA62C05B3D6}" type="parTrans" cxnId="{D0F77E8E-5CBE-4861-A291-3124EA8F502D}">
      <dgm:prSet/>
      <dgm:spPr/>
      <dgm:t>
        <a:bodyPr/>
        <a:lstStyle/>
        <a:p>
          <a:endParaRPr lang="en-US"/>
        </a:p>
      </dgm:t>
    </dgm:pt>
    <dgm:pt modelId="{3F9CEE63-88B0-40AA-AA0C-BC8C25F24990}" type="sibTrans" cxnId="{D0F77E8E-5CBE-4861-A291-3124EA8F502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1AF438-9CFB-49E3-A723-779D2CD01B2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Security and Compliance</a:t>
          </a:r>
          <a:r>
            <a:rPr lang="en-GB"/>
            <a:t>: Offers strong security features, including encryption at rest and in transit, plus compliance with major data regulations.</a:t>
          </a:r>
          <a:endParaRPr lang="en-US"/>
        </a:p>
      </dgm:t>
    </dgm:pt>
    <dgm:pt modelId="{F81A5F48-18DE-4B8C-9AF7-FA864CACBB40}" type="parTrans" cxnId="{EABE8627-FCA0-4A58-9816-643443A83288}">
      <dgm:prSet/>
      <dgm:spPr/>
      <dgm:t>
        <a:bodyPr/>
        <a:lstStyle/>
        <a:p>
          <a:endParaRPr lang="en-US"/>
        </a:p>
      </dgm:t>
    </dgm:pt>
    <dgm:pt modelId="{0FE31971-A949-4B1A-9C2F-5DAD10B7BBD0}" type="sibTrans" cxnId="{EABE8627-FCA0-4A58-9816-643443A83288}">
      <dgm:prSet/>
      <dgm:spPr/>
      <dgm:t>
        <a:bodyPr/>
        <a:lstStyle/>
        <a:p>
          <a:endParaRPr lang="en-US"/>
        </a:p>
      </dgm:t>
    </dgm:pt>
    <dgm:pt modelId="{81AEA4E5-CA82-48CC-A5FA-C1B108EFDB9D}" type="pres">
      <dgm:prSet presAssocID="{63E401CA-D3CD-48A8-A847-7BDC7770A74B}" presName="root" presStyleCnt="0">
        <dgm:presLayoutVars>
          <dgm:dir/>
          <dgm:resizeHandles val="exact"/>
        </dgm:presLayoutVars>
      </dgm:prSet>
      <dgm:spPr/>
    </dgm:pt>
    <dgm:pt modelId="{C20A3738-6835-4383-AE9F-E69867A2EEE6}" type="pres">
      <dgm:prSet presAssocID="{11F40F57-F7EF-49EA-8756-28CFEE3E91B7}" presName="compNode" presStyleCnt="0"/>
      <dgm:spPr/>
    </dgm:pt>
    <dgm:pt modelId="{989A0C66-543F-4F0C-A977-125D2B2BBD7C}" type="pres">
      <dgm:prSet presAssocID="{11F40F57-F7EF-49EA-8756-28CFEE3E91B7}" presName="iconRect" presStyleLbl="node1" presStyleIdx="0" presStyleCnt="5" custLinFactNeighborX="-3320" custLinFactNeighborY="302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3C55A0-3071-492B-8B6D-08C645B5DD03}" type="pres">
      <dgm:prSet presAssocID="{11F40F57-F7EF-49EA-8756-28CFEE3E91B7}" presName="spaceRect" presStyleCnt="0"/>
      <dgm:spPr/>
    </dgm:pt>
    <dgm:pt modelId="{8AF340BD-58EE-4B6E-8FD5-19D6A296C34E}" type="pres">
      <dgm:prSet presAssocID="{11F40F57-F7EF-49EA-8756-28CFEE3E91B7}" presName="textRect" presStyleLbl="revTx" presStyleIdx="0" presStyleCnt="5" custScaleY="118033" custLinFactNeighborX="-1494" custLinFactNeighborY="-12986">
        <dgm:presLayoutVars>
          <dgm:chMax val="1"/>
          <dgm:chPref val="1"/>
        </dgm:presLayoutVars>
      </dgm:prSet>
      <dgm:spPr/>
    </dgm:pt>
    <dgm:pt modelId="{5A7806B4-F4F5-4313-880A-1368FE3C596C}" type="pres">
      <dgm:prSet presAssocID="{DEAED6DA-1A64-46CD-992D-187909C13797}" presName="sibTrans" presStyleCnt="0"/>
      <dgm:spPr/>
    </dgm:pt>
    <dgm:pt modelId="{F671F3DA-7BC1-45D2-9713-5462349CCA58}" type="pres">
      <dgm:prSet presAssocID="{75235844-800B-46AC-B152-A17A03531704}" presName="compNode" presStyleCnt="0"/>
      <dgm:spPr/>
    </dgm:pt>
    <dgm:pt modelId="{47528794-9376-4B98-B109-9651B1B4349D}" type="pres">
      <dgm:prSet presAssocID="{75235844-800B-46AC-B152-A17A03531704}" presName="iconRect" presStyleLbl="node1" presStyleIdx="1" presStyleCnt="5" custLinFactNeighborX="-6640" custLinFactNeighborY="592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412320C-06DB-42AB-81CF-B9C8340BD7F2}" type="pres">
      <dgm:prSet presAssocID="{75235844-800B-46AC-B152-A17A03531704}" presName="spaceRect" presStyleCnt="0"/>
      <dgm:spPr/>
    </dgm:pt>
    <dgm:pt modelId="{160A9717-E82E-4490-90E3-BA5306478B0D}" type="pres">
      <dgm:prSet presAssocID="{75235844-800B-46AC-B152-A17A03531704}" presName="textRect" presStyleLbl="revTx" presStyleIdx="1" presStyleCnt="5" custScaleY="125782">
        <dgm:presLayoutVars>
          <dgm:chMax val="1"/>
          <dgm:chPref val="1"/>
        </dgm:presLayoutVars>
      </dgm:prSet>
      <dgm:spPr/>
    </dgm:pt>
    <dgm:pt modelId="{57225166-B5B6-465F-B200-44416CF24856}" type="pres">
      <dgm:prSet presAssocID="{C68FE6AE-6E7D-4AD5-AE43-E2E1D7841290}" presName="sibTrans" presStyleCnt="0"/>
      <dgm:spPr/>
    </dgm:pt>
    <dgm:pt modelId="{EECF7E13-4A9B-4F28-9A60-ED02697A897F}" type="pres">
      <dgm:prSet presAssocID="{C5325224-F114-4D9C-B266-285C2F6C8F7F}" presName="compNode" presStyleCnt="0"/>
      <dgm:spPr/>
    </dgm:pt>
    <dgm:pt modelId="{9CA5A6B9-FD18-4FF5-B3EB-719B5F3A9BDA}" type="pres">
      <dgm:prSet presAssocID="{C5325224-F114-4D9C-B266-285C2F6C8F7F}" presName="iconRect" presStyleLbl="node1" presStyleIdx="2" presStyleCnt="5" custLinFactNeighborX="-9187" custLinFactNeighborY="-857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700BC56-9F61-4FA7-B718-C4F4CF626DB2}" type="pres">
      <dgm:prSet presAssocID="{C5325224-F114-4D9C-B266-285C2F6C8F7F}" presName="spaceRect" presStyleCnt="0"/>
      <dgm:spPr/>
    </dgm:pt>
    <dgm:pt modelId="{B5CD9652-D7E1-4936-B0AB-BF56AFE00EF5}" type="pres">
      <dgm:prSet presAssocID="{C5325224-F114-4D9C-B266-285C2F6C8F7F}" presName="textRect" presStyleLbl="revTx" presStyleIdx="2" presStyleCnt="5" custLinFactNeighborY="-19180">
        <dgm:presLayoutVars>
          <dgm:chMax val="1"/>
          <dgm:chPref val="1"/>
        </dgm:presLayoutVars>
      </dgm:prSet>
      <dgm:spPr/>
    </dgm:pt>
    <dgm:pt modelId="{1E21B14E-16A0-4382-AAC0-126F52DEB2DF}" type="pres">
      <dgm:prSet presAssocID="{38248DFF-69AE-423D-A629-D1AD12236E53}" presName="sibTrans" presStyleCnt="0"/>
      <dgm:spPr/>
    </dgm:pt>
    <dgm:pt modelId="{321C1AAE-9BD6-465A-B926-B667A625A63F}" type="pres">
      <dgm:prSet presAssocID="{2B0EDDC1-4B0F-4F95-8F41-389CBC56F28F}" presName="compNode" presStyleCnt="0"/>
      <dgm:spPr/>
    </dgm:pt>
    <dgm:pt modelId="{1EDA08BB-F073-4D3F-B7D9-027B44DACE1A}" type="pres">
      <dgm:prSet presAssocID="{2B0EDDC1-4B0F-4F95-8F41-389CBC56F28F}" presName="iconRect" presStyleLbl="node1" presStyleIdx="3" presStyleCnt="5" custLinFactNeighborX="-1660" custLinFactNeighborY="-1006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7CAC8B6-6434-4E33-BB8E-D5A4CF018AB0}" type="pres">
      <dgm:prSet presAssocID="{2B0EDDC1-4B0F-4F95-8F41-389CBC56F28F}" presName="spaceRect" presStyleCnt="0"/>
      <dgm:spPr/>
    </dgm:pt>
    <dgm:pt modelId="{BFFEF86C-7676-47D2-8F87-A0C3070C88BA}" type="pres">
      <dgm:prSet presAssocID="{2B0EDDC1-4B0F-4F95-8F41-389CBC56F28F}" presName="textRect" presStyleLbl="revTx" presStyleIdx="3" presStyleCnt="5" custLinFactNeighborX="-747" custLinFactNeighborY="-17937">
        <dgm:presLayoutVars>
          <dgm:chMax val="1"/>
          <dgm:chPref val="1"/>
        </dgm:presLayoutVars>
      </dgm:prSet>
      <dgm:spPr/>
    </dgm:pt>
    <dgm:pt modelId="{7A43EBFC-628F-48B6-AEEA-5B4C4003D214}" type="pres">
      <dgm:prSet presAssocID="{3F9CEE63-88B0-40AA-AA0C-BC8C25F24990}" presName="sibTrans" presStyleCnt="0"/>
      <dgm:spPr/>
    </dgm:pt>
    <dgm:pt modelId="{416071E1-40A3-4C5E-9DDC-C53FC0ED4C5B}" type="pres">
      <dgm:prSet presAssocID="{0C1AF438-9CFB-49E3-A723-779D2CD01B29}" presName="compNode" presStyleCnt="0"/>
      <dgm:spPr/>
    </dgm:pt>
    <dgm:pt modelId="{82A0681F-B945-425C-915E-55B31860C1F2}" type="pres">
      <dgm:prSet presAssocID="{0C1AF438-9CFB-49E3-A723-779D2CD01B29}" presName="iconRect" presStyleLbl="node1" presStyleIdx="4" presStyleCnt="5" custLinFactNeighborX="9437" custLinFactNeighborY="-67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AF45376-BD66-4B4C-9822-F0277D8300AE}" type="pres">
      <dgm:prSet presAssocID="{0C1AF438-9CFB-49E3-A723-779D2CD01B29}" presName="spaceRect" presStyleCnt="0"/>
      <dgm:spPr/>
    </dgm:pt>
    <dgm:pt modelId="{CC37627C-BC7D-4022-A23C-EEB022AC730C}" type="pres">
      <dgm:prSet presAssocID="{0C1AF438-9CFB-49E3-A723-779D2CD01B29}" presName="textRect" presStyleLbl="revTx" presStyleIdx="4" presStyleCnt="5" custLinFactNeighborX="4247" custLinFactNeighborY="-21194">
        <dgm:presLayoutVars>
          <dgm:chMax val="1"/>
          <dgm:chPref val="1"/>
        </dgm:presLayoutVars>
      </dgm:prSet>
      <dgm:spPr/>
    </dgm:pt>
  </dgm:ptLst>
  <dgm:cxnLst>
    <dgm:cxn modelId="{A189971C-C6CA-1D49-964D-8819CB6EB010}" type="presOf" srcId="{C5325224-F114-4D9C-B266-285C2F6C8F7F}" destId="{B5CD9652-D7E1-4936-B0AB-BF56AFE00EF5}" srcOrd="0" destOrd="0" presId="urn:microsoft.com/office/officeart/2018/2/layout/IconLabelList"/>
    <dgm:cxn modelId="{EABE8627-FCA0-4A58-9816-643443A83288}" srcId="{63E401CA-D3CD-48A8-A847-7BDC7770A74B}" destId="{0C1AF438-9CFB-49E3-A723-779D2CD01B29}" srcOrd="4" destOrd="0" parTransId="{F81A5F48-18DE-4B8C-9AF7-FA864CACBB40}" sibTransId="{0FE31971-A949-4B1A-9C2F-5DAD10B7BBD0}"/>
    <dgm:cxn modelId="{06DF4E28-B746-42FB-9173-DE15A2B38E7C}" srcId="{63E401CA-D3CD-48A8-A847-7BDC7770A74B}" destId="{75235844-800B-46AC-B152-A17A03531704}" srcOrd="1" destOrd="0" parTransId="{4F8A1EC7-4FE2-4FE5-A049-1411298144D0}" sibTransId="{C68FE6AE-6E7D-4AD5-AE43-E2E1D7841290}"/>
    <dgm:cxn modelId="{9391FB4A-E93A-3B4C-B741-4D4677914CDE}" type="presOf" srcId="{0C1AF438-9CFB-49E3-A723-779D2CD01B29}" destId="{CC37627C-BC7D-4022-A23C-EEB022AC730C}" srcOrd="0" destOrd="0" presId="urn:microsoft.com/office/officeart/2018/2/layout/IconLabelList"/>
    <dgm:cxn modelId="{3CAF2C6F-F9E0-F541-B5B3-51B6F20A16FA}" type="presOf" srcId="{11F40F57-F7EF-49EA-8756-28CFEE3E91B7}" destId="{8AF340BD-58EE-4B6E-8FD5-19D6A296C34E}" srcOrd="0" destOrd="0" presId="urn:microsoft.com/office/officeart/2018/2/layout/IconLabelList"/>
    <dgm:cxn modelId="{3FCB4254-1473-DE45-AE48-811C93A81507}" type="presOf" srcId="{2B0EDDC1-4B0F-4F95-8F41-389CBC56F28F}" destId="{BFFEF86C-7676-47D2-8F87-A0C3070C88BA}" srcOrd="0" destOrd="0" presId="urn:microsoft.com/office/officeart/2018/2/layout/IconLabelList"/>
    <dgm:cxn modelId="{7172568A-984B-FC49-ACA7-64C63A30B55D}" type="presOf" srcId="{75235844-800B-46AC-B152-A17A03531704}" destId="{160A9717-E82E-4490-90E3-BA5306478B0D}" srcOrd="0" destOrd="0" presId="urn:microsoft.com/office/officeart/2018/2/layout/IconLabelList"/>
    <dgm:cxn modelId="{D0F77E8E-5CBE-4861-A291-3124EA8F502D}" srcId="{63E401CA-D3CD-48A8-A847-7BDC7770A74B}" destId="{2B0EDDC1-4B0F-4F95-8F41-389CBC56F28F}" srcOrd="3" destOrd="0" parTransId="{C92C701C-0066-4AEE-A855-0FA62C05B3D6}" sibTransId="{3F9CEE63-88B0-40AA-AA0C-BC8C25F24990}"/>
    <dgm:cxn modelId="{83602492-B10C-431F-B51F-B6C2A7900897}" srcId="{63E401CA-D3CD-48A8-A847-7BDC7770A74B}" destId="{11F40F57-F7EF-49EA-8756-28CFEE3E91B7}" srcOrd="0" destOrd="0" parTransId="{628DB7B5-58A3-4363-AC00-22A279A98E99}" sibTransId="{DEAED6DA-1A64-46CD-992D-187909C13797}"/>
    <dgm:cxn modelId="{17464EA1-E69D-48D6-AEDE-8F4AFF1BD97F}" srcId="{63E401CA-D3CD-48A8-A847-7BDC7770A74B}" destId="{C5325224-F114-4D9C-B266-285C2F6C8F7F}" srcOrd="2" destOrd="0" parTransId="{6687C653-02C6-4435-B999-C62BF75FC4C2}" sibTransId="{38248DFF-69AE-423D-A629-D1AD12236E53}"/>
    <dgm:cxn modelId="{21B1A5D4-943D-234D-AD92-95352FA30974}" type="presOf" srcId="{63E401CA-D3CD-48A8-A847-7BDC7770A74B}" destId="{81AEA4E5-CA82-48CC-A5FA-C1B108EFDB9D}" srcOrd="0" destOrd="0" presId="urn:microsoft.com/office/officeart/2018/2/layout/IconLabelList"/>
    <dgm:cxn modelId="{C0D7B585-B5FE-4849-900D-F09D5238F344}" type="presParOf" srcId="{81AEA4E5-CA82-48CC-A5FA-C1B108EFDB9D}" destId="{C20A3738-6835-4383-AE9F-E69867A2EEE6}" srcOrd="0" destOrd="0" presId="urn:microsoft.com/office/officeart/2018/2/layout/IconLabelList"/>
    <dgm:cxn modelId="{1B0D3784-C512-6740-925C-E6165D9D3DFD}" type="presParOf" srcId="{C20A3738-6835-4383-AE9F-E69867A2EEE6}" destId="{989A0C66-543F-4F0C-A977-125D2B2BBD7C}" srcOrd="0" destOrd="0" presId="urn:microsoft.com/office/officeart/2018/2/layout/IconLabelList"/>
    <dgm:cxn modelId="{43A11CA3-F64A-2246-9CF2-85166A1C9FF4}" type="presParOf" srcId="{C20A3738-6835-4383-AE9F-E69867A2EEE6}" destId="{B33C55A0-3071-492B-8B6D-08C645B5DD03}" srcOrd="1" destOrd="0" presId="urn:microsoft.com/office/officeart/2018/2/layout/IconLabelList"/>
    <dgm:cxn modelId="{09326A20-40AD-8F47-8FE7-B243778460A1}" type="presParOf" srcId="{C20A3738-6835-4383-AE9F-E69867A2EEE6}" destId="{8AF340BD-58EE-4B6E-8FD5-19D6A296C34E}" srcOrd="2" destOrd="0" presId="urn:microsoft.com/office/officeart/2018/2/layout/IconLabelList"/>
    <dgm:cxn modelId="{DB844AA8-1664-834B-947E-9E6EDC74DA21}" type="presParOf" srcId="{81AEA4E5-CA82-48CC-A5FA-C1B108EFDB9D}" destId="{5A7806B4-F4F5-4313-880A-1368FE3C596C}" srcOrd="1" destOrd="0" presId="urn:microsoft.com/office/officeart/2018/2/layout/IconLabelList"/>
    <dgm:cxn modelId="{F83333EF-C4D4-6D48-9818-63388B7D8D17}" type="presParOf" srcId="{81AEA4E5-CA82-48CC-A5FA-C1B108EFDB9D}" destId="{F671F3DA-7BC1-45D2-9713-5462349CCA58}" srcOrd="2" destOrd="0" presId="urn:microsoft.com/office/officeart/2018/2/layout/IconLabelList"/>
    <dgm:cxn modelId="{3EC5CA28-8E85-2144-9367-36ED03824A59}" type="presParOf" srcId="{F671F3DA-7BC1-45D2-9713-5462349CCA58}" destId="{47528794-9376-4B98-B109-9651B1B4349D}" srcOrd="0" destOrd="0" presId="urn:microsoft.com/office/officeart/2018/2/layout/IconLabelList"/>
    <dgm:cxn modelId="{574CD13E-EC0D-DC4F-9998-B56B9A11A1E1}" type="presParOf" srcId="{F671F3DA-7BC1-45D2-9713-5462349CCA58}" destId="{F412320C-06DB-42AB-81CF-B9C8340BD7F2}" srcOrd="1" destOrd="0" presId="urn:microsoft.com/office/officeart/2018/2/layout/IconLabelList"/>
    <dgm:cxn modelId="{5A228286-7B65-4F42-8F7B-B5BEA8966581}" type="presParOf" srcId="{F671F3DA-7BC1-45D2-9713-5462349CCA58}" destId="{160A9717-E82E-4490-90E3-BA5306478B0D}" srcOrd="2" destOrd="0" presId="urn:microsoft.com/office/officeart/2018/2/layout/IconLabelList"/>
    <dgm:cxn modelId="{24CA01B1-59B8-114F-8159-330D5838EB9F}" type="presParOf" srcId="{81AEA4E5-CA82-48CC-A5FA-C1B108EFDB9D}" destId="{57225166-B5B6-465F-B200-44416CF24856}" srcOrd="3" destOrd="0" presId="urn:microsoft.com/office/officeart/2018/2/layout/IconLabelList"/>
    <dgm:cxn modelId="{6D721177-6818-F94F-AC99-83EEF515CA39}" type="presParOf" srcId="{81AEA4E5-CA82-48CC-A5FA-C1B108EFDB9D}" destId="{EECF7E13-4A9B-4F28-9A60-ED02697A897F}" srcOrd="4" destOrd="0" presId="urn:microsoft.com/office/officeart/2018/2/layout/IconLabelList"/>
    <dgm:cxn modelId="{B26350D3-EC2D-CE41-9C0E-3B8260B19E2A}" type="presParOf" srcId="{EECF7E13-4A9B-4F28-9A60-ED02697A897F}" destId="{9CA5A6B9-FD18-4FF5-B3EB-719B5F3A9BDA}" srcOrd="0" destOrd="0" presId="urn:microsoft.com/office/officeart/2018/2/layout/IconLabelList"/>
    <dgm:cxn modelId="{28A0E465-3DBD-1B4E-9AE0-D25BBD875E4B}" type="presParOf" srcId="{EECF7E13-4A9B-4F28-9A60-ED02697A897F}" destId="{2700BC56-9F61-4FA7-B718-C4F4CF626DB2}" srcOrd="1" destOrd="0" presId="urn:microsoft.com/office/officeart/2018/2/layout/IconLabelList"/>
    <dgm:cxn modelId="{82241DE6-C4FB-9549-95DB-84B9D80A9952}" type="presParOf" srcId="{EECF7E13-4A9B-4F28-9A60-ED02697A897F}" destId="{B5CD9652-D7E1-4936-B0AB-BF56AFE00EF5}" srcOrd="2" destOrd="0" presId="urn:microsoft.com/office/officeart/2018/2/layout/IconLabelList"/>
    <dgm:cxn modelId="{545AB365-7502-9644-998A-C02F4E9702BD}" type="presParOf" srcId="{81AEA4E5-CA82-48CC-A5FA-C1B108EFDB9D}" destId="{1E21B14E-16A0-4382-AAC0-126F52DEB2DF}" srcOrd="5" destOrd="0" presId="urn:microsoft.com/office/officeart/2018/2/layout/IconLabelList"/>
    <dgm:cxn modelId="{9417CFFB-DFE7-964D-9CCC-11B8E4FC4C6C}" type="presParOf" srcId="{81AEA4E5-CA82-48CC-A5FA-C1B108EFDB9D}" destId="{321C1AAE-9BD6-465A-B926-B667A625A63F}" srcOrd="6" destOrd="0" presId="urn:microsoft.com/office/officeart/2018/2/layout/IconLabelList"/>
    <dgm:cxn modelId="{7144985E-A8D8-A441-B462-06712693246F}" type="presParOf" srcId="{321C1AAE-9BD6-465A-B926-B667A625A63F}" destId="{1EDA08BB-F073-4D3F-B7D9-027B44DACE1A}" srcOrd="0" destOrd="0" presId="urn:microsoft.com/office/officeart/2018/2/layout/IconLabelList"/>
    <dgm:cxn modelId="{AA8A990C-9BC9-1045-B512-D5A49B4BC30B}" type="presParOf" srcId="{321C1AAE-9BD6-465A-B926-B667A625A63F}" destId="{37CAC8B6-6434-4E33-BB8E-D5A4CF018AB0}" srcOrd="1" destOrd="0" presId="urn:microsoft.com/office/officeart/2018/2/layout/IconLabelList"/>
    <dgm:cxn modelId="{08B1A994-B662-AE4F-B0E8-52DD485BAF0E}" type="presParOf" srcId="{321C1AAE-9BD6-465A-B926-B667A625A63F}" destId="{BFFEF86C-7676-47D2-8F87-A0C3070C88BA}" srcOrd="2" destOrd="0" presId="urn:microsoft.com/office/officeart/2018/2/layout/IconLabelList"/>
    <dgm:cxn modelId="{2D8B872D-5742-9C4D-945B-FDA717061DCB}" type="presParOf" srcId="{81AEA4E5-CA82-48CC-A5FA-C1B108EFDB9D}" destId="{7A43EBFC-628F-48B6-AEEA-5B4C4003D214}" srcOrd="7" destOrd="0" presId="urn:microsoft.com/office/officeart/2018/2/layout/IconLabelList"/>
    <dgm:cxn modelId="{9103369D-081A-D346-8CD7-21490A77F29F}" type="presParOf" srcId="{81AEA4E5-CA82-48CC-A5FA-C1B108EFDB9D}" destId="{416071E1-40A3-4C5E-9DDC-C53FC0ED4C5B}" srcOrd="8" destOrd="0" presId="urn:microsoft.com/office/officeart/2018/2/layout/IconLabelList"/>
    <dgm:cxn modelId="{A7468318-79CE-BB42-AFE4-84D2264036DD}" type="presParOf" srcId="{416071E1-40A3-4C5E-9DDC-C53FC0ED4C5B}" destId="{82A0681F-B945-425C-915E-55B31860C1F2}" srcOrd="0" destOrd="0" presId="urn:microsoft.com/office/officeart/2018/2/layout/IconLabelList"/>
    <dgm:cxn modelId="{1B46AE32-678A-A941-81AE-827EF956B8C2}" type="presParOf" srcId="{416071E1-40A3-4C5E-9DDC-C53FC0ED4C5B}" destId="{DAF45376-BD66-4B4C-9822-F0277D8300AE}" srcOrd="1" destOrd="0" presId="urn:microsoft.com/office/officeart/2018/2/layout/IconLabelList"/>
    <dgm:cxn modelId="{F1A638C8-CCB0-9743-A386-99B3DE02AE62}" type="presParOf" srcId="{416071E1-40A3-4C5E-9DDC-C53FC0ED4C5B}" destId="{CC37627C-BC7D-4022-A23C-EEB022AC73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4E1A70-9020-4DAB-A7CF-1DCFAA89B54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FB30C4-5040-4C73-BF05-FC98C1AC90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1"/>
            <a:t>Modular Transformations</a:t>
          </a:r>
          <a:r>
            <a:rPr lang="en-GB" sz="1600"/>
            <a:t>: </a:t>
          </a:r>
          <a:r>
            <a:rPr lang="en-GB" sz="1600" err="1"/>
            <a:t>dbt</a:t>
          </a:r>
          <a:r>
            <a:rPr lang="en-GB" sz="1600"/>
            <a:t> structures SQL-based transformations in a modular way, making code reusable and maintainable.</a:t>
          </a:r>
          <a:endParaRPr lang="en-US" sz="1600"/>
        </a:p>
      </dgm:t>
    </dgm:pt>
    <dgm:pt modelId="{86D76BF5-193F-4618-83F9-5A35F4D25958}" type="parTrans" cxnId="{7F36CE90-E082-4AAA-9582-6E1BCD5E637C}">
      <dgm:prSet/>
      <dgm:spPr/>
      <dgm:t>
        <a:bodyPr/>
        <a:lstStyle/>
        <a:p>
          <a:endParaRPr lang="en-US"/>
        </a:p>
      </dgm:t>
    </dgm:pt>
    <dgm:pt modelId="{7B788610-A9B1-4ED7-AE66-DD9570778CC6}" type="sibTrans" cxnId="{7F36CE90-E082-4AAA-9582-6E1BCD5E63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D9479B-03A6-47C5-B86F-DDBE347E4D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1"/>
            <a:t>Version Control and Collaboration</a:t>
          </a:r>
          <a:r>
            <a:rPr lang="en-GB" sz="1600"/>
            <a:t>: </a:t>
          </a:r>
          <a:r>
            <a:rPr lang="en-GB" sz="1600" err="1"/>
            <a:t>dbt</a:t>
          </a:r>
          <a:r>
            <a:rPr lang="en-GB" sz="1600"/>
            <a:t> integrates well with version control tools like Git, promoting collaborative development and enabling rollbacks.</a:t>
          </a:r>
          <a:endParaRPr lang="en-US" sz="1600"/>
        </a:p>
      </dgm:t>
    </dgm:pt>
    <dgm:pt modelId="{03B5D8B4-F99E-437E-85F1-E5D46F9AC8F6}" type="parTrans" cxnId="{2189F9E6-24FC-4075-BABB-0286E09F7E7C}">
      <dgm:prSet/>
      <dgm:spPr/>
      <dgm:t>
        <a:bodyPr/>
        <a:lstStyle/>
        <a:p>
          <a:endParaRPr lang="en-US"/>
        </a:p>
      </dgm:t>
    </dgm:pt>
    <dgm:pt modelId="{9C9254CD-F68A-4407-A3E8-F2CCFA014CC4}" type="sibTrans" cxnId="{2189F9E6-24FC-4075-BABB-0286E09F7E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043450-D9F5-4EFE-8D9B-609932F8BE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1"/>
            <a:t>Testing and Validation</a:t>
          </a:r>
          <a:r>
            <a:rPr lang="en-GB" sz="1600"/>
            <a:t>: Built-in testing capabilities allow for automated data checks, ensuring data quality across transformations.</a:t>
          </a:r>
          <a:endParaRPr lang="en-US" sz="1600"/>
        </a:p>
      </dgm:t>
    </dgm:pt>
    <dgm:pt modelId="{04328DFE-2007-4D25-88C6-80C4BA764E1A}" type="parTrans" cxnId="{A46057AA-4B6F-4665-A847-22C26562B54E}">
      <dgm:prSet/>
      <dgm:spPr/>
      <dgm:t>
        <a:bodyPr/>
        <a:lstStyle/>
        <a:p>
          <a:endParaRPr lang="en-US"/>
        </a:p>
      </dgm:t>
    </dgm:pt>
    <dgm:pt modelId="{4FC1C31F-CCCD-4A3B-B897-9EA46E8CA7C5}" type="sibTrans" cxnId="{A46057AA-4B6F-4665-A847-22C26562B5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A8976E-31D7-4366-8884-74917571DF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1"/>
            <a:t>Efficient for SQL-based Transformations</a:t>
          </a:r>
          <a:r>
            <a:rPr lang="en-GB" sz="1600"/>
            <a:t>: Allows the data transformation logic to live in </a:t>
          </a:r>
          <a:r>
            <a:rPr lang="en-GB" sz="1600" err="1"/>
            <a:t>BigQuery</a:t>
          </a:r>
          <a:r>
            <a:rPr lang="en-GB" sz="1600"/>
            <a:t>, reducing the need for complex ETL workflows and leveraging SQL.</a:t>
          </a:r>
          <a:endParaRPr lang="en-US" sz="1600"/>
        </a:p>
      </dgm:t>
    </dgm:pt>
    <dgm:pt modelId="{30A466EE-8E14-4095-A6CC-06DD91E2CCB0}" type="parTrans" cxnId="{DB153E57-0A07-48F7-95F5-C9184540C995}">
      <dgm:prSet/>
      <dgm:spPr/>
      <dgm:t>
        <a:bodyPr/>
        <a:lstStyle/>
        <a:p>
          <a:endParaRPr lang="en-US"/>
        </a:p>
      </dgm:t>
    </dgm:pt>
    <dgm:pt modelId="{E381FABF-E05E-4A62-AED1-705283AC4FB5}" type="sibTrans" cxnId="{DB153E57-0A07-48F7-95F5-C9184540C9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CC7C6F-71F9-44A1-82DD-E85EA006291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1"/>
            <a:t>Open-source and </a:t>
          </a:r>
          <a:r>
            <a:rPr lang="en-GB" sz="1800" b="1"/>
            <a:t>Community</a:t>
          </a:r>
          <a:r>
            <a:rPr lang="en-GB" sz="1600" b="1"/>
            <a:t> Support</a:t>
          </a:r>
          <a:r>
            <a:rPr lang="en-GB" sz="1600"/>
            <a:t>: Strong community </a:t>
          </a:r>
          <a:r>
            <a:rPr lang="en-GB" sz="1800"/>
            <a:t>and</a:t>
          </a:r>
          <a:r>
            <a:rPr lang="en-GB" sz="1600"/>
            <a:t> extensive documentation support for </a:t>
          </a:r>
          <a:r>
            <a:rPr lang="en-GB" sz="1600" err="1"/>
            <a:t>dbt</a:t>
          </a:r>
          <a:r>
            <a:rPr lang="en-GB" sz="1600"/>
            <a:t> make it easy to learn and adopt best practices.</a:t>
          </a:r>
          <a:endParaRPr lang="en-US" sz="1600"/>
        </a:p>
      </dgm:t>
    </dgm:pt>
    <dgm:pt modelId="{F2029ACD-5C10-49A5-8EE0-2F209C2E09E4}" type="parTrans" cxnId="{399F51C0-9D9D-4630-89DC-5081148A447A}">
      <dgm:prSet/>
      <dgm:spPr/>
      <dgm:t>
        <a:bodyPr/>
        <a:lstStyle/>
        <a:p>
          <a:endParaRPr lang="en-US"/>
        </a:p>
      </dgm:t>
    </dgm:pt>
    <dgm:pt modelId="{BB53A2AE-3BF7-44CF-B9F1-5EAF2C37A9A5}" type="sibTrans" cxnId="{399F51C0-9D9D-4630-89DC-5081148A447A}">
      <dgm:prSet/>
      <dgm:spPr/>
      <dgm:t>
        <a:bodyPr/>
        <a:lstStyle/>
        <a:p>
          <a:endParaRPr lang="en-US"/>
        </a:p>
      </dgm:t>
    </dgm:pt>
    <dgm:pt modelId="{B095C0A4-2462-4DB8-9203-EFF04F1C2BEF}" type="pres">
      <dgm:prSet presAssocID="{284E1A70-9020-4DAB-A7CF-1DCFAA89B546}" presName="root" presStyleCnt="0">
        <dgm:presLayoutVars>
          <dgm:dir/>
          <dgm:resizeHandles val="exact"/>
        </dgm:presLayoutVars>
      </dgm:prSet>
      <dgm:spPr/>
    </dgm:pt>
    <dgm:pt modelId="{FC9B2317-DBA3-437A-BB42-E4516B4C325B}" type="pres">
      <dgm:prSet presAssocID="{29FB30C4-5040-4C73-BF05-FC98C1AC90B3}" presName="compNode" presStyleCnt="0"/>
      <dgm:spPr/>
    </dgm:pt>
    <dgm:pt modelId="{C0048198-05F5-419C-8F7A-424876D0A3B2}" type="pres">
      <dgm:prSet presAssocID="{29FB30C4-5040-4C73-BF05-FC98C1AC90B3}" presName="bgRect" presStyleLbl="bgShp" presStyleIdx="0" presStyleCnt="5"/>
      <dgm:spPr/>
    </dgm:pt>
    <dgm:pt modelId="{867B065B-BB6D-4275-B160-2486FD387DF4}" type="pres">
      <dgm:prSet presAssocID="{29FB30C4-5040-4C73-BF05-FC98C1AC90B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DC5797F-20B6-43D2-834D-CBE0797212DA}" type="pres">
      <dgm:prSet presAssocID="{29FB30C4-5040-4C73-BF05-FC98C1AC90B3}" presName="spaceRect" presStyleCnt="0"/>
      <dgm:spPr/>
    </dgm:pt>
    <dgm:pt modelId="{FA709ACF-DB89-4314-8EB9-16B8903703D7}" type="pres">
      <dgm:prSet presAssocID="{29FB30C4-5040-4C73-BF05-FC98C1AC90B3}" presName="parTx" presStyleLbl="revTx" presStyleIdx="0" presStyleCnt="5">
        <dgm:presLayoutVars>
          <dgm:chMax val="0"/>
          <dgm:chPref val="0"/>
        </dgm:presLayoutVars>
      </dgm:prSet>
      <dgm:spPr/>
    </dgm:pt>
    <dgm:pt modelId="{72A1DF37-D602-489B-9622-D04C3C8472D8}" type="pres">
      <dgm:prSet presAssocID="{7B788610-A9B1-4ED7-AE66-DD9570778CC6}" presName="sibTrans" presStyleCnt="0"/>
      <dgm:spPr/>
    </dgm:pt>
    <dgm:pt modelId="{7D5DC12C-BA9A-482E-B0A6-7E7FB823599C}" type="pres">
      <dgm:prSet presAssocID="{41D9479B-03A6-47C5-B86F-DDBE347E4D39}" presName="compNode" presStyleCnt="0"/>
      <dgm:spPr/>
    </dgm:pt>
    <dgm:pt modelId="{768272C5-F515-479A-8292-26D9F76BB4F9}" type="pres">
      <dgm:prSet presAssocID="{41D9479B-03A6-47C5-B86F-DDBE347E4D39}" presName="bgRect" presStyleLbl="bgShp" presStyleIdx="1" presStyleCnt="5"/>
      <dgm:spPr/>
    </dgm:pt>
    <dgm:pt modelId="{D53F3246-6AE4-42DB-872B-683CF37BF4B2}" type="pres">
      <dgm:prSet presAssocID="{41D9479B-03A6-47C5-B86F-DDBE347E4D3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13025CE-6544-4B91-BA58-2CC12E2C965B}" type="pres">
      <dgm:prSet presAssocID="{41D9479B-03A6-47C5-B86F-DDBE347E4D39}" presName="spaceRect" presStyleCnt="0"/>
      <dgm:spPr/>
    </dgm:pt>
    <dgm:pt modelId="{4ADF8C0F-6673-474C-BC28-B8B88960A560}" type="pres">
      <dgm:prSet presAssocID="{41D9479B-03A6-47C5-B86F-DDBE347E4D39}" presName="parTx" presStyleLbl="revTx" presStyleIdx="1" presStyleCnt="5">
        <dgm:presLayoutVars>
          <dgm:chMax val="0"/>
          <dgm:chPref val="0"/>
        </dgm:presLayoutVars>
      </dgm:prSet>
      <dgm:spPr/>
    </dgm:pt>
    <dgm:pt modelId="{CB9715A5-BC39-483D-B8B6-944768B1B341}" type="pres">
      <dgm:prSet presAssocID="{9C9254CD-F68A-4407-A3E8-F2CCFA014CC4}" presName="sibTrans" presStyleCnt="0"/>
      <dgm:spPr/>
    </dgm:pt>
    <dgm:pt modelId="{F91504E3-1D3E-4996-8D86-31423D3FACE2}" type="pres">
      <dgm:prSet presAssocID="{90043450-D9F5-4EFE-8D9B-609932F8BE73}" presName="compNode" presStyleCnt="0"/>
      <dgm:spPr/>
    </dgm:pt>
    <dgm:pt modelId="{16B8F016-65C8-4005-822D-2716AEB84F4D}" type="pres">
      <dgm:prSet presAssocID="{90043450-D9F5-4EFE-8D9B-609932F8BE73}" presName="bgRect" presStyleLbl="bgShp" presStyleIdx="2" presStyleCnt="5"/>
      <dgm:spPr/>
    </dgm:pt>
    <dgm:pt modelId="{178DF667-749C-4B31-99F6-FD6FA58925F7}" type="pres">
      <dgm:prSet presAssocID="{90043450-D9F5-4EFE-8D9B-609932F8BE7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61C11CB-C343-45AB-8195-E6D9643F410A}" type="pres">
      <dgm:prSet presAssocID="{90043450-D9F5-4EFE-8D9B-609932F8BE73}" presName="spaceRect" presStyleCnt="0"/>
      <dgm:spPr/>
    </dgm:pt>
    <dgm:pt modelId="{D65350BF-5A19-4232-9C51-50B71D8DDBFC}" type="pres">
      <dgm:prSet presAssocID="{90043450-D9F5-4EFE-8D9B-609932F8BE73}" presName="parTx" presStyleLbl="revTx" presStyleIdx="2" presStyleCnt="5">
        <dgm:presLayoutVars>
          <dgm:chMax val="0"/>
          <dgm:chPref val="0"/>
        </dgm:presLayoutVars>
      </dgm:prSet>
      <dgm:spPr/>
    </dgm:pt>
    <dgm:pt modelId="{FF9E13DA-3313-43D0-9607-85174C79BBF3}" type="pres">
      <dgm:prSet presAssocID="{4FC1C31F-CCCD-4A3B-B897-9EA46E8CA7C5}" presName="sibTrans" presStyleCnt="0"/>
      <dgm:spPr/>
    </dgm:pt>
    <dgm:pt modelId="{D771EE1D-F43D-45C7-A42F-29079CB1267F}" type="pres">
      <dgm:prSet presAssocID="{FCA8976E-31D7-4366-8884-74917571DFC1}" presName="compNode" presStyleCnt="0"/>
      <dgm:spPr/>
    </dgm:pt>
    <dgm:pt modelId="{F6C4046E-2D0F-4E11-819F-D9AD9EED1359}" type="pres">
      <dgm:prSet presAssocID="{FCA8976E-31D7-4366-8884-74917571DFC1}" presName="bgRect" presStyleLbl="bgShp" presStyleIdx="3" presStyleCnt="5"/>
      <dgm:spPr/>
    </dgm:pt>
    <dgm:pt modelId="{1852A12A-D523-4319-9670-CF37D9A2BE8A}" type="pres">
      <dgm:prSet presAssocID="{FCA8976E-31D7-4366-8884-74917571DFC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F6B9F1C-BF97-4CB4-B4F9-0E9F7C7F7CE9}" type="pres">
      <dgm:prSet presAssocID="{FCA8976E-31D7-4366-8884-74917571DFC1}" presName="spaceRect" presStyleCnt="0"/>
      <dgm:spPr/>
    </dgm:pt>
    <dgm:pt modelId="{069D0BFE-345C-4556-B758-C441C53FCEE6}" type="pres">
      <dgm:prSet presAssocID="{FCA8976E-31D7-4366-8884-74917571DFC1}" presName="parTx" presStyleLbl="revTx" presStyleIdx="3" presStyleCnt="5">
        <dgm:presLayoutVars>
          <dgm:chMax val="0"/>
          <dgm:chPref val="0"/>
        </dgm:presLayoutVars>
      </dgm:prSet>
      <dgm:spPr/>
    </dgm:pt>
    <dgm:pt modelId="{0C572E6E-A2E0-4FA3-B196-950BB99F6E9B}" type="pres">
      <dgm:prSet presAssocID="{E381FABF-E05E-4A62-AED1-705283AC4FB5}" presName="sibTrans" presStyleCnt="0"/>
      <dgm:spPr/>
    </dgm:pt>
    <dgm:pt modelId="{5C6623DB-3A3A-482B-9356-FC944284C43C}" type="pres">
      <dgm:prSet presAssocID="{D0CC7C6F-71F9-44A1-82DD-E85EA0062915}" presName="compNode" presStyleCnt="0"/>
      <dgm:spPr/>
    </dgm:pt>
    <dgm:pt modelId="{AC7EDACB-E79A-4293-94A9-37EDB78CADCA}" type="pres">
      <dgm:prSet presAssocID="{D0CC7C6F-71F9-44A1-82DD-E85EA0062915}" presName="bgRect" presStyleLbl="bgShp" presStyleIdx="4" presStyleCnt="5"/>
      <dgm:spPr/>
    </dgm:pt>
    <dgm:pt modelId="{3FC14E42-51AA-44E4-B164-41CAC6DA3C73}" type="pres">
      <dgm:prSet presAssocID="{D0CC7C6F-71F9-44A1-82DD-E85EA006291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7086FFFF-0B6B-4DF7-8053-7A64E1E8326C}" type="pres">
      <dgm:prSet presAssocID="{D0CC7C6F-71F9-44A1-82DD-E85EA0062915}" presName="spaceRect" presStyleCnt="0"/>
      <dgm:spPr/>
    </dgm:pt>
    <dgm:pt modelId="{0610EB89-A2AB-4792-B8A9-A00681ECD4CF}" type="pres">
      <dgm:prSet presAssocID="{D0CC7C6F-71F9-44A1-82DD-E85EA006291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CB96C30-A98C-1B4F-8E48-BD7D9E49E24C}" type="presOf" srcId="{29FB30C4-5040-4C73-BF05-FC98C1AC90B3}" destId="{FA709ACF-DB89-4314-8EB9-16B8903703D7}" srcOrd="0" destOrd="0" presId="urn:microsoft.com/office/officeart/2018/2/layout/IconVerticalSolidList"/>
    <dgm:cxn modelId="{BEA23B6C-604F-1742-AE2D-CAC2DD897C50}" type="presOf" srcId="{FCA8976E-31D7-4366-8884-74917571DFC1}" destId="{069D0BFE-345C-4556-B758-C441C53FCEE6}" srcOrd="0" destOrd="0" presId="urn:microsoft.com/office/officeart/2018/2/layout/IconVerticalSolidList"/>
    <dgm:cxn modelId="{069F5076-5F63-2A46-BF6F-8C985B4AF18C}" type="presOf" srcId="{90043450-D9F5-4EFE-8D9B-609932F8BE73}" destId="{D65350BF-5A19-4232-9C51-50B71D8DDBFC}" srcOrd="0" destOrd="0" presId="urn:microsoft.com/office/officeart/2018/2/layout/IconVerticalSolidList"/>
    <dgm:cxn modelId="{DB153E57-0A07-48F7-95F5-C9184540C995}" srcId="{284E1A70-9020-4DAB-A7CF-1DCFAA89B546}" destId="{FCA8976E-31D7-4366-8884-74917571DFC1}" srcOrd="3" destOrd="0" parTransId="{30A466EE-8E14-4095-A6CC-06DD91E2CCB0}" sibTransId="{E381FABF-E05E-4A62-AED1-705283AC4FB5}"/>
    <dgm:cxn modelId="{2C7DCF82-F82E-AD48-9D0F-12A292423FB7}" type="presOf" srcId="{41D9479B-03A6-47C5-B86F-DDBE347E4D39}" destId="{4ADF8C0F-6673-474C-BC28-B8B88960A560}" srcOrd="0" destOrd="0" presId="urn:microsoft.com/office/officeart/2018/2/layout/IconVerticalSolidList"/>
    <dgm:cxn modelId="{7F36CE90-E082-4AAA-9582-6E1BCD5E637C}" srcId="{284E1A70-9020-4DAB-A7CF-1DCFAA89B546}" destId="{29FB30C4-5040-4C73-BF05-FC98C1AC90B3}" srcOrd="0" destOrd="0" parTransId="{86D76BF5-193F-4618-83F9-5A35F4D25958}" sibTransId="{7B788610-A9B1-4ED7-AE66-DD9570778CC6}"/>
    <dgm:cxn modelId="{AA9121A5-47FC-5C4D-92AB-4E62C045F617}" type="presOf" srcId="{284E1A70-9020-4DAB-A7CF-1DCFAA89B546}" destId="{B095C0A4-2462-4DB8-9203-EFF04F1C2BEF}" srcOrd="0" destOrd="0" presId="urn:microsoft.com/office/officeart/2018/2/layout/IconVerticalSolidList"/>
    <dgm:cxn modelId="{A46057AA-4B6F-4665-A847-22C26562B54E}" srcId="{284E1A70-9020-4DAB-A7CF-1DCFAA89B546}" destId="{90043450-D9F5-4EFE-8D9B-609932F8BE73}" srcOrd="2" destOrd="0" parTransId="{04328DFE-2007-4D25-88C6-80C4BA764E1A}" sibTransId="{4FC1C31F-CCCD-4A3B-B897-9EA46E8CA7C5}"/>
    <dgm:cxn modelId="{4FC558AC-C04A-E048-9E1D-56E354E4A930}" type="presOf" srcId="{D0CC7C6F-71F9-44A1-82DD-E85EA0062915}" destId="{0610EB89-A2AB-4792-B8A9-A00681ECD4CF}" srcOrd="0" destOrd="0" presId="urn:microsoft.com/office/officeart/2018/2/layout/IconVerticalSolidList"/>
    <dgm:cxn modelId="{399F51C0-9D9D-4630-89DC-5081148A447A}" srcId="{284E1A70-9020-4DAB-A7CF-1DCFAA89B546}" destId="{D0CC7C6F-71F9-44A1-82DD-E85EA0062915}" srcOrd="4" destOrd="0" parTransId="{F2029ACD-5C10-49A5-8EE0-2F209C2E09E4}" sibTransId="{BB53A2AE-3BF7-44CF-B9F1-5EAF2C37A9A5}"/>
    <dgm:cxn modelId="{2189F9E6-24FC-4075-BABB-0286E09F7E7C}" srcId="{284E1A70-9020-4DAB-A7CF-1DCFAA89B546}" destId="{41D9479B-03A6-47C5-B86F-DDBE347E4D39}" srcOrd="1" destOrd="0" parTransId="{03B5D8B4-F99E-437E-85F1-E5D46F9AC8F6}" sibTransId="{9C9254CD-F68A-4407-A3E8-F2CCFA014CC4}"/>
    <dgm:cxn modelId="{F2B76F12-010C-6843-8CDE-9A9BA70965E6}" type="presParOf" srcId="{B095C0A4-2462-4DB8-9203-EFF04F1C2BEF}" destId="{FC9B2317-DBA3-437A-BB42-E4516B4C325B}" srcOrd="0" destOrd="0" presId="urn:microsoft.com/office/officeart/2018/2/layout/IconVerticalSolidList"/>
    <dgm:cxn modelId="{8C02914F-FC9B-6142-81FA-6EB12D782840}" type="presParOf" srcId="{FC9B2317-DBA3-437A-BB42-E4516B4C325B}" destId="{C0048198-05F5-419C-8F7A-424876D0A3B2}" srcOrd="0" destOrd="0" presId="urn:microsoft.com/office/officeart/2018/2/layout/IconVerticalSolidList"/>
    <dgm:cxn modelId="{C69C75CE-4613-4D40-BBB4-14877A32079C}" type="presParOf" srcId="{FC9B2317-DBA3-437A-BB42-E4516B4C325B}" destId="{867B065B-BB6D-4275-B160-2486FD387DF4}" srcOrd="1" destOrd="0" presId="urn:microsoft.com/office/officeart/2018/2/layout/IconVerticalSolidList"/>
    <dgm:cxn modelId="{046749A5-B4A6-3241-A917-5C2F1748C695}" type="presParOf" srcId="{FC9B2317-DBA3-437A-BB42-E4516B4C325B}" destId="{6DC5797F-20B6-43D2-834D-CBE0797212DA}" srcOrd="2" destOrd="0" presId="urn:microsoft.com/office/officeart/2018/2/layout/IconVerticalSolidList"/>
    <dgm:cxn modelId="{0FA4E99B-58D9-6F44-B98B-E3630D6347CB}" type="presParOf" srcId="{FC9B2317-DBA3-437A-BB42-E4516B4C325B}" destId="{FA709ACF-DB89-4314-8EB9-16B8903703D7}" srcOrd="3" destOrd="0" presId="urn:microsoft.com/office/officeart/2018/2/layout/IconVerticalSolidList"/>
    <dgm:cxn modelId="{71576B68-FE7A-394A-9135-53023FE7B016}" type="presParOf" srcId="{B095C0A4-2462-4DB8-9203-EFF04F1C2BEF}" destId="{72A1DF37-D602-489B-9622-D04C3C8472D8}" srcOrd="1" destOrd="0" presId="urn:microsoft.com/office/officeart/2018/2/layout/IconVerticalSolidList"/>
    <dgm:cxn modelId="{F42ECCBA-6EA0-8347-914E-0E4071F96E39}" type="presParOf" srcId="{B095C0A4-2462-4DB8-9203-EFF04F1C2BEF}" destId="{7D5DC12C-BA9A-482E-B0A6-7E7FB823599C}" srcOrd="2" destOrd="0" presId="urn:microsoft.com/office/officeart/2018/2/layout/IconVerticalSolidList"/>
    <dgm:cxn modelId="{EBAA917D-3CE0-B74D-86F0-F1C4809FFDC5}" type="presParOf" srcId="{7D5DC12C-BA9A-482E-B0A6-7E7FB823599C}" destId="{768272C5-F515-479A-8292-26D9F76BB4F9}" srcOrd="0" destOrd="0" presId="urn:microsoft.com/office/officeart/2018/2/layout/IconVerticalSolidList"/>
    <dgm:cxn modelId="{429A66A6-3BAD-A44D-85DE-66CFE3B8E5C3}" type="presParOf" srcId="{7D5DC12C-BA9A-482E-B0A6-7E7FB823599C}" destId="{D53F3246-6AE4-42DB-872B-683CF37BF4B2}" srcOrd="1" destOrd="0" presId="urn:microsoft.com/office/officeart/2018/2/layout/IconVerticalSolidList"/>
    <dgm:cxn modelId="{F0B4E864-F87D-714F-8EF5-1CED550E07BA}" type="presParOf" srcId="{7D5DC12C-BA9A-482E-B0A6-7E7FB823599C}" destId="{913025CE-6544-4B91-BA58-2CC12E2C965B}" srcOrd="2" destOrd="0" presId="urn:microsoft.com/office/officeart/2018/2/layout/IconVerticalSolidList"/>
    <dgm:cxn modelId="{237B806A-DFC2-714A-984A-B8A767B2A297}" type="presParOf" srcId="{7D5DC12C-BA9A-482E-B0A6-7E7FB823599C}" destId="{4ADF8C0F-6673-474C-BC28-B8B88960A560}" srcOrd="3" destOrd="0" presId="urn:microsoft.com/office/officeart/2018/2/layout/IconVerticalSolidList"/>
    <dgm:cxn modelId="{7C89020A-869E-644D-BE87-612C299B0147}" type="presParOf" srcId="{B095C0A4-2462-4DB8-9203-EFF04F1C2BEF}" destId="{CB9715A5-BC39-483D-B8B6-944768B1B341}" srcOrd="3" destOrd="0" presId="urn:microsoft.com/office/officeart/2018/2/layout/IconVerticalSolidList"/>
    <dgm:cxn modelId="{BD82F8DA-577D-4C4F-B531-948F03FFFFAE}" type="presParOf" srcId="{B095C0A4-2462-4DB8-9203-EFF04F1C2BEF}" destId="{F91504E3-1D3E-4996-8D86-31423D3FACE2}" srcOrd="4" destOrd="0" presId="urn:microsoft.com/office/officeart/2018/2/layout/IconVerticalSolidList"/>
    <dgm:cxn modelId="{DEC07497-74B2-7847-8FD7-7D3E38D4936D}" type="presParOf" srcId="{F91504E3-1D3E-4996-8D86-31423D3FACE2}" destId="{16B8F016-65C8-4005-822D-2716AEB84F4D}" srcOrd="0" destOrd="0" presId="urn:microsoft.com/office/officeart/2018/2/layout/IconVerticalSolidList"/>
    <dgm:cxn modelId="{70485B92-085B-274E-9BF4-AA5855E052E7}" type="presParOf" srcId="{F91504E3-1D3E-4996-8D86-31423D3FACE2}" destId="{178DF667-749C-4B31-99F6-FD6FA58925F7}" srcOrd="1" destOrd="0" presId="urn:microsoft.com/office/officeart/2018/2/layout/IconVerticalSolidList"/>
    <dgm:cxn modelId="{0FF190FA-65CB-0945-869B-C9E8A234779F}" type="presParOf" srcId="{F91504E3-1D3E-4996-8D86-31423D3FACE2}" destId="{461C11CB-C343-45AB-8195-E6D9643F410A}" srcOrd="2" destOrd="0" presId="urn:microsoft.com/office/officeart/2018/2/layout/IconVerticalSolidList"/>
    <dgm:cxn modelId="{C1131AB0-BF1D-504A-B53A-B0715E8E3095}" type="presParOf" srcId="{F91504E3-1D3E-4996-8D86-31423D3FACE2}" destId="{D65350BF-5A19-4232-9C51-50B71D8DDBFC}" srcOrd="3" destOrd="0" presId="urn:microsoft.com/office/officeart/2018/2/layout/IconVerticalSolidList"/>
    <dgm:cxn modelId="{D0ABF1E9-426E-7E40-92A5-ED29C86846CC}" type="presParOf" srcId="{B095C0A4-2462-4DB8-9203-EFF04F1C2BEF}" destId="{FF9E13DA-3313-43D0-9607-85174C79BBF3}" srcOrd="5" destOrd="0" presId="urn:microsoft.com/office/officeart/2018/2/layout/IconVerticalSolidList"/>
    <dgm:cxn modelId="{A00C077A-77B9-A94A-96B1-64D52EE2FDA4}" type="presParOf" srcId="{B095C0A4-2462-4DB8-9203-EFF04F1C2BEF}" destId="{D771EE1D-F43D-45C7-A42F-29079CB1267F}" srcOrd="6" destOrd="0" presId="urn:microsoft.com/office/officeart/2018/2/layout/IconVerticalSolidList"/>
    <dgm:cxn modelId="{0C24280D-9AAA-E340-B8C5-68808CF57FC6}" type="presParOf" srcId="{D771EE1D-F43D-45C7-A42F-29079CB1267F}" destId="{F6C4046E-2D0F-4E11-819F-D9AD9EED1359}" srcOrd="0" destOrd="0" presId="urn:microsoft.com/office/officeart/2018/2/layout/IconVerticalSolidList"/>
    <dgm:cxn modelId="{44070A7C-1F33-E646-88C9-4B78DC1EB9AF}" type="presParOf" srcId="{D771EE1D-F43D-45C7-A42F-29079CB1267F}" destId="{1852A12A-D523-4319-9670-CF37D9A2BE8A}" srcOrd="1" destOrd="0" presId="urn:microsoft.com/office/officeart/2018/2/layout/IconVerticalSolidList"/>
    <dgm:cxn modelId="{69175A54-B1EB-E94E-9338-9A8989A989B5}" type="presParOf" srcId="{D771EE1D-F43D-45C7-A42F-29079CB1267F}" destId="{6F6B9F1C-BF97-4CB4-B4F9-0E9F7C7F7CE9}" srcOrd="2" destOrd="0" presId="urn:microsoft.com/office/officeart/2018/2/layout/IconVerticalSolidList"/>
    <dgm:cxn modelId="{FAF9E971-9309-3F47-A9F1-4020441B9867}" type="presParOf" srcId="{D771EE1D-F43D-45C7-A42F-29079CB1267F}" destId="{069D0BFE-345C-4556-B758-C441C53FCEE6}" srcOrd="3" destOrd="0" presId="urn:microsoft.com/office/officeart/2018/2/layout/IconVerticalSolidList"/>
    <dgm:cxn modelId="{81F78E65-D9BF-B44F-9D8C-6A9FE9DEDF4D}" type="presParOf" srcId="{B095C0A4-2462-4DB8-9203-EFF04F1C2BEF}" destId="{0C572E6E-A2E0-4FA3-B196-950BB99F6E9B}" srcOrd="7" destOrd="0" presId="urn:microsoft.com/office/officeart/2018/2/layout/IconVerticalSolidList"/>
    <dgm:cxn modelId="{55B320E9-27EC-8840-846B-F5705E6B63AB}" type="presParOf" srcId="{B095C0A4-2462-4DB8-9203-EFF04F1C2BEF}" destId="{5C6623DB-3A3A-482B-9356-FC944284C43C}" srcOrd="8" destOrd="0" presId="urn:microsoft.com/office/officeart/2018/2/layout/IconVerticalSolidList"/>
    <dgm:cxn modelId="{D7A2DA74-DE12-7C44-9E14-7B4F7DCF3424}" type="presParOf" srcId="{5C6623DB-3A3A-482B-9356-FC944284C43C}" destId="{AC7EDACB-E79A-4293-94A9-37EDB78CADCA}" srcOrd="0" destOrd="0" presId="urn:microsoft.com/office/officeart/2018/2/layout/IconVerticalSolidList"/>
    <dgm:cxn modelId="{00F66D5D-C20B-3D4A-84FB-48A504A47245}" type="presParOf" srcId="{5C6623DB-3A3A-482B-9356-FC944284C43C}" destId="{3FC14E42-51AA-44E4-B164-41CAC6DA3C73}" srcOrd="1" destOrd="0" presId="urn:microsoft.com/office/officeart/2018/2/layout/IconVerticalSolidList"/>
    <dgm:cxn modelId="{E4B23C88-81F3-6C4E-BDCD-3BECFC15232B}" type="presParOf" srcId="{5C6623DB-3A3A-482B-9356-FC944284C43C}" destId="{7086FFFF-0B6B-4DF7-8053-7A64E1E8326C}" srcOrd="2" destOrd="0" presId="urn:microsoft.com/office/officeart/2018/2/layout/IconVerticalSolidList"/>
    <dgm:cxn modelId="{4C875FF6-EB85-CA42-A0C2-4E6EF58B9220}" type="presParOf" srcId="{5C6623DB-3A3A-482B-9356-FC944284C43C}" destId="{0610EB89-A2AB-4792-B8A9-A00681ECD4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5DD3DC-0C25-4948-A563-EF0607A51A31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50CF2AD-D888-9C43-8AEE-2844EE925DDF}">
      <dgm:prSet phldrT="[Text]"/>
      <dgm:spPr/>
      <dgm:t>
        <a:bodyPr/>
        <a:lstStyle/>
        <a:p>
          <a:r>
            <a:rPr lang="en-GB"/>
            <a:t>1</a:t>
          </a:r>
        </a:p>
      </dgm:t>
    </dgm:pt>
    <dgm:pt modelId="{3F175EA8-3F47-BA46-B041-054A2FE73821}" type="parTrans" cxnId="{59B1D0E9-FB55-6547-96F3-461151192763}">
      <dgm:prSet/>
      <dgm:spPr/>
      <dgm:t>
        <a:bodyPr/>
        <a:lstStyle/>
        <a:p>
          <a:endParaRPr lang="en-GB"/>
        </a:p>
      </dgm:t>
    </dgm:pt>
    <dgm:pt modelId="{D559E684-8676-AA47-A119-3AFAB3180262}" type="sibTrans" cxnId="{59B1D0E9-FB55-6547-96F3-461151192763}">
      <dgm:prSet/>
      <dgm:spPr/>
      <dgm:t>
        <a:bodyPr/>
        <a:lstStyle/>
        <a:p>
          <a:endParaRPr lang="en-GB"/>
        </a:p>
      </dgm:t>
    </dgm:pt>
    <dgm:pt modelId="{7BE1FEC0-0FFE-FC4B-81EB-632D22FA8555}">
      <dgm:prSet phldrT="[Text]"/>
      <dgm:spPr/>
      <dgm:t>
        <a:bodyPr/>
        <a:lstStyle/>
        <a:p>
          <a:r>
            <a:rPr lang="en-GB" b="1"/>
            <a:t>Scheduling</a:t>
          </a:r>
        </a:p>
      </dgm:t>
    </dgm:pt>
    <dgm:pt modelId="{6A6E5E8C-29D3-A240-9D4D-F5A8313A2109}" type="parTrans" cxnId="{9D129BDF-0CCD-2746-8B0D-A5C3D3499067}">
      <dgm:prSet/>
      <dgm:spPr/>
      <dgm:t>
        <a:bodyPr/>
        <a:lstStyle/>
        <a:p>
          <a:endParaRPr lang="en-GB"/>
        </a:p>
      </dgm:t>
    </dgm:pt>
    <dgm:pt modelId="{9F70A87C-7F2C-0C41-BA04-287DA4BB992B}" type="sibTrans" cxnId="{9D129BDF-0CCD-2746-8B0D-A5C3D3499067}">
      <dgm:prSet/>
      <dgm:spPr/>
      <dgm:t>
        <a:bodyPr/>
        <a:lstStyle/>
        <a:p>
          <a:endParaRPr lang="en-GB"/>
        </a:p>
      </dgm:t>
    </dgm:pt>
    <dgm:pt modelId="{28EAD985-F851-244A-A1CB-D1CBF54DAC1E}">
      <dgm:prSet phldrT="[Text]"/>
      <dgm:spPr/>
      <dgm:t>
        <a:bodyPr/>
        <a:lstStyle/>
        <a:p>
          <a:r>
            <a:rPr lang="en-GB"/>
            <a:t>2</a:t>
          </a:r>
        </a:p>
      </dgm:t>
    </dgm:pt>
    <dgm:pt modelId="{1537B430-F680-EB4C-8861-ACC972FFF225}" type="parTrans" cxnId="{CB90829C-A94F-5440-9DB4-946EA192CFF5}">
      <dgm:prSet/>
      <dgm:spPr/>
      <dgm:t>
        <a:bodyPr/>
        <a:lstStyle/>
        <a:p>
          <a:endParaRPr lang="en-GB"/>
        </a:p>
      </dgm:t>
    </dgm:pt>
    <dgm:pt modelId="{66768685-3832-EE49-80F4-793E473D1010}" type="sibTrans" cxnId="{CB90829C-A94F-5440-9DB4-946EA192CFF5}">
      <dgm:prSet/>
      <dgm:spPr/>
      <dgm:t>
        <a:bodyPr/>
        <a:lstStyle/>
        <a:p>
          <a:endParaRPr lang="en-GB"/>
        </a:p>
      </dgm:t>
    </dgm:pt>
    <dgm:pt modelId="{5B58E61C-DC6B-CE41-9EF0-7D4E0EBDC89B}">
      <dgm:prSet phldrT="[Text]"/>
      <dgm:spPr/>
      <dgm:t>
        <a:bodyPr/>
        <a:lstStyle/>
        <a:p>
          <a:r>
            <a:rPr lang="en-GB" b="1"/>
            <a:t>Data Orchestration</a:t>
          </a:r>
        </a:p>
      </dgm:t>
    </dgm:pt>
    <dgm:pt modelId="{968B0BA9-38E4-104B-9666-B8EE0143C7BC}" type="parTrans" cxnId="{94577AAF-C304-6F4B-B023-050EF6481CCF}">
      <dgm:prSet/>
      <dgm:spPr/>
      <dgm:t>
        <a:bodyPr/>
        <a:lstStyle/>
        <a:p>
          <a:endParaRPr lang="en-GB"/>
        </a:p>
      </dgm:t>
    </dgm:pt>
    <dgm:pt modelId="{7DC48A2F-D64C-AF48-9515-0A9CEF59A512}" type="sibTrans" cxnId="{94577AAF-C304-6F4B-B023-050EF6481CCF}">
      <dgm:prSet/>
      <dgm:spPr/>
      <dgm:t>
        <a:bodyPr/>
        <a:lstStyle/>
        <a:p>
          <a:endParaRPr lang="en-GB"/>
        </a:p>
      </dgm:t>
    </dgm:pt>
    <dgm:pt modelId="{B8466EA7-BD64-B74A-B956-7EB534191E69}">
      <dgm:prSet phldrT="[Text]"/>
      <dgm:spPr/>
      <dgm:t>
        <a:bodyPr/>
        <a:lstStyle/>
        <a:p>
          <a:pPr>
            <a:buNone/>
          </a:pPr>
          <a:r>
            <a:rPr lang="en-GB"/>
            <a:t>Utilize orchestration tools to manage and coordinate different data processing tasks within the ELT pipeline.</a:t>
          </a:r>
        </a:p>
      </dgm:t>
    </dgm:pt>
    <dgm:pt modelId="{1B7D77D2-2E32-C54B-9218-17109A9E0EF0}" type="parTrans" cxnId="{19D568B2-0BCF-7F40-BE88-25DA84D37874}">
      <dgm:prSet/>
      <dgm:spPr/>
      <dgm:t>
        <a:bodyPr/>
        <a:lstStyle/>
        <a:p>
          <a:endParaRPr lang="en-GB"/>
        </a:p>
      </dgm:t>
    </dgm:pt>
    <dgm:pt modelId="{18088655-E145-7940-89D9-CCD7ABC19BCA}" type="sibTrans" cxnId="{19D568B2-0BCF-7F40-BE88-25DA84D37874}">
      <dgm:prSet/>
      <dgm:spPr/>
      <dgm:t>
        <a:bodyPr/>
        <a:lstStyle/>
        <a:p>
          <a:endParaRPr lang="en-GB"/>
        </a:p>
      </dgm:t>
    </dgm:pt>
    <dgm:pt modelId="{3D7B0FDE-1824-104E-9C0F-F9536D42640D}">
      <dgm:prSet phldrT="[Text]"/>
      <dgm:spPr/>
      <dgm:t>
        <a:bodyPr/>
        <a:lstStyle/>
        <a:p>
          <a:r>
            <a:rPr lang="en-GB"/>
            <a:t>3</a:t>
          </a:r>
        </a:p>
      </dgm:t>
    </dgm:pt>
    <dgm:pt modelId="{820F106B-7B13-784E-8A4B-DA8F3EA5874A}" type="parTrans" cxnId="{E561EDEE-A6A2-3545-803F-E99AE891CA69}">
      <dgm:prSet/>
      <dgm:spPr/>
      <dgm:t>
        <a:bodyPr/>
        <a:lstStyle/>
        <a:p>
          <a:endParaRPr lang="en-GB"/>
        </a:p>
      </dgm:t>
    </dgm:pt>
    <dgm:pt modelId="{C73DD939-75B4-3843-8CE2-E7296EDD7BD9}" type="sibTrans" cxnId="{E561EDEE-A6A2-3545-803F-E99AE891CA69}">
      <dgm:prSet/>
      <dgm:spPr/>
      <dgm:t>
        <a:bodyPr/>
        <a:lstStyle/>
        <a:p>
          <a:endParaRPr lang="en-GB"/>
        </a:p>
      </dgm:t>
    </dgm:pt>
    <dgm:pt modelId="{476D3D61-F7E1-C94C-B731-81CF993093DE}">
      <dgm:prSet phldrT="[Text]"/>
      <dgm:spPr/>
      <dgm:t>
        <a:bodyPr/>
        <a:lstStyle/>
        <a:p>
          <a:r>
            <a:rPr lang="en-GB" b="1"/>
            <a:t>Error Handling</a:t>
          </a:r>
        </a:p>
      </dgm:t>
    </dgm:pt>
    <dgm:pt modelId="{7D671B18-E4C0-C248-A9AF-F995963C5A34}" type="parTrans" cxnId="{459CCB1B-3A15-904C-B6A2-965731A69889}">
      <dgm:prSet/>
      <dgm:spPr/>
      <dgm:t>
        <a:bodyPr/>
        <a:lstStyle/>
        <a:p>
          <a:endParaRPr lang="en-GB"/>
        </a:p>
      </dgm:t>
    </dgm:pt>
    <dgm:pt modelId="{558C3BEA-CF74-4647-8386-656FE51A1045}" type="sibTrans" cxnId="{459CCB1B-3A15-904C-B6A2-965731A69889}">
      <dgm:prSet/>
      <dgm:spPr/>
      <dgm:t>
        <a:bodyPr/>
        <a:lstStyle/>
        <a:p>
          <a:endParaRPr lang="en-GB"/>
        </a:p>
      </dgm:t>
    </dgm:pt>
    <dgm:pt modelId="{036C16BB-BDAE-5046-90A7-ED31B796BDE5}">
      <dgm:prSet phldrT="[Text]"/>
      <dgm:spPr/>
      <dgm:t>
        <a:bodyPr/>
        <a:lstStyle/>
        <a:p>
          <a:pPr>
            <a:buNone/>
          </a:pPr>
          <a:r>
            <a:rPr lang="en-GB"/>
            <a:t>Implement robust error handling mechanisms to detect and handle potential failures during the ELT process.</a:t>
          </a:r>
        </a:p>
      </dgm:t>
    </dgm:pt>
    <dgm:pt modelId="{5C189D7F-BD02-7A40-8702-AB703EEB9EFD}" type="parTrans" cxnId="{A5C68AE3-EEE8-1840-B5D5-D52C946BF689}">
      <dgm:prSet/>
      <dgm:spPr/>
      <dgm:t>
        <a:bodyPr/>
        <a:lstStyle/>
        <a:p>
          <a:endParaRPr lang="en-GB"/>
        </a:p>
      </dgm:t>
    </dgm:pt>
    <dgm:pt modelId="{C7DF036D-EA82-1E47-B75C-07A8BD60821E}" type="sibTrans" cxnId="{A5C68AE3-EEE8-1840-B5D5-D52C946BF689}">
      <dgm:prSet/>
      <dgm:spPr/>
      <dgm:t>
        <a:bodyPr/>
        <a:lstStyle/>
        <a:p>
          <a:endParaRPr lang="en-GB"/>
        </a:p>
      </dgm:t>
    </dgm:pt>
    <dgm:pt modelId="{8FE3AB7B-9B12-C04C-A8A8-AC5F2AD43630}">
      <dgm:prSet phldrT="[Text]"/>
      <dgm:spPr/>
      <dgm:t>
        <a:bodyPr/>
        <a:lstStyle/>
        <a:p>
          <a:pPr>
            <a:buNone/>
          </a:pPr>
          <a:r>
            <a:rPr lang="en-GB"/>
            <a:t>Set up automated schedules to initiate data extraction, loading, and transformation tasks at regular intervals.</a:t>
          </a:r>
        </a:p>
      </dgm:t>
    </dgm:pt>
    <dgm:pt modelId="{3A2EB2C5-98C2-6946-AB99-833B8B862837}" type="parTrans" cxnId="{6741CBDC-B3BA-7C42-8ACC-B9E9BEB074A3}">
      <dgm:prSet/>
      <dgm:spPr/>
      <dgm:t>
        <a:bodyPr/>
        <a:lstStyle/>
        <a:p>
          <a:endParaRPr lang="en-GB"/>
        </a:p>
      </dgm:t>
    </dgm:pt>
    <dgm:pt modelId="{08FF35D4-D7ED-B145-B419-C932C6B8EDCC}" type="sibTrans" cxnId="{6741CBDC-B3BA-7C42-8ACC-B9E9BEB074A3}">
      <dgm:prSet/>
      <dgm:spPr/>
      <dgm:t>
        <a:bodyPr/>
        <a:lstStyle/>
        <a:p>
          <a:endParaRPr lang="en-GB"/>
        </a:p>
      </dgm:t>
    </dgm:pt>
    <dgm:pt modelId="{FC7D6784-2C24-3A48-9395-36933C59C27B}" type="pres">
      <dgm:prSet presAssocID="{6A5DD3DC-0C25-4948-A563-EF0607A51A31}" presName="linearFlow" presStyleCnt="0">
        <dgm:presLayoutVars>
          <dgm:dir/>
          <dgm:animLvl val="lvl"/>
          <dgm:resizeHandles val="exact"/>
        </dgm:presLayoutVars>
      </dgm:prSet>
      <dgm:spPr/>
    </dgm:pt>
    <dgm:pt modelId="{E12625B1-C6B4-FC45-9DDF-84E27427DF39}" type="pres">
      <dgm:prSet presAssocID="{850CF2AD-D888-9C43-8AEE-2844EE925DDF}" presName="composite" presStyleCnt="0"/>
      <dgm:spPr/>
    </dgm:pt>
    <dgm:pt modelId="{DF48B4FA-6EF8-024D-B828-540A0D18E95B}" type="pres">
      <dgm:prSet presAssocID="{850CF2AD-D888-9C43-8AEE-2844EE925DD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B7FC17C-8438-C74B-802F-969DDEDF7FCA}" type="pres">
      <dgm:prSet presAssocID="{850CF2AD-D888-9C43-8AEE-2844EE925DDF}" presName="descendantText" presStyleLbl="alignAcc1" presStyleIdx="0" presStyleCnt="3">
        <dgm:presLayoutVars>
          <dgm:bulletEnabled val="1"/>
        </dgm:presLayoutVars>
      </dgm:prSet>
      <dgm:spPr/>
    </dgm:pt>
    <dgm:pt modelId="{E91389B8-0D08-664A-8B8A-7EB88E59D237}" type="pres">
      <dgm:prSet presAssocID="{D559E684-8676-AA47-A119-3AFAB3180262}" presName="sp" presStyleCnt="0"/>
      <dgm:spPr/>
    </dgm:pt>
    <dgm:pt modelId="{0ED9CCEA-873F-AF45-A28A-2DFE01572BA5}" type="pres">
      <dgm:prSet presAssocID="{28EAD985-F851-244A-A1CB-D1CBF54DAC1E}" presName="composite" presStyleCnt="0"/>
      <dgm:spPr/>
    </dgm:pt>
    <dgm:pt modelId="{96F8CA7A-5A05-2049-8A47-A307B13E37B1}" type="pres">
      <dgm:prSet presAssocID="{28EAD985-F851-244A-A1CB-D1CBF54DAC1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B9AC9A3-4902-B245-8E22-F6CD4389D856}" type="pres">
      <dgm:prSet presAssocID="{28EAD985-F851-244A-A1CB-D1CBF54DAC1E}" presName="descendantText" presStyleLbl="alignAcc1" presStyleIdx="1" presStyleCnt="3">
        <dgm:presLayoutVars>
          <dgm:bulletEnabled val="1"/>
        </dgm:presLayoutVars>
      </dgm:prSet>
      <dgm:spPr/>
    </dgm:pt>
    <dgm:pt modelId="{E019927A-80F5-0A4F-8FAE-6BE78AA8BDC6}" type="pres">
      <dgm:prSet presAssocID="{66768685-3832-EE49-80F4-793E473D1010}" presName="sp" presStyleCnt="0"/>
      <dgm:spPr/>
    </dgm:pt>
    <dgm:pt modelId="{41E8F105-C12E-C242-B4E6-91988557E169}" type="pres">
      <dgm:prSet presAssocID="{3D7B0FDE-1824-104E-9C0F-F9536D42640D}" presName="composite" presStyleCnt="0"/>
      <dgm:spPr/>
    </dgm:pt>
    <dgm:pt modelId="{65D158DF-0C26-D94B-97E5-59159D770886}" type="pres">
      <dgm:prSet presAssocID="{3D7B0FDE-1824-104E-9C0F-F9536D42640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8E3735E-E72F-6A40-A064-41C061D6B339}" type="pres">
      <dgm:prSet presAssocID="{3D7B0FDE-1824-104E-9C0F-F9536D42640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6AEC113-330F-CA41-A686-EA804B52C948}" type="presOf" srcId="{6A5DD3DC-0C25-4948-A563-EF0607A51A31}" destId="{FC7D6784-2C24-3A48-9395-36933C59C27B}" srcOrd="0" destOrd="0" presId="urn:microsoft.com/office/officeart/2005/8/layout/chevron2"/>
    <dgm:cxn modelId="{459CCB1B-3A15-904C-B6A2-965731A69889}" srcId="{3D7B0FDE-1824-104E-9C0F-F9536D42640D}" destId="{476D3D61-F7E1-C94C-B731-81CF993093DE}" srcOrd="0" destOrd="0" parTransId="{7D671B18-E4C0-C248-A9AF-F995963C5A34}" sibTransId="{558C3BEA-CF74-4647-8386-656FE51A1045}"/>
    <dgm:cxn modelId="{A474FB6C-5E82-9A46-AD54-A248552D3228}" type="presOf" srcId="{476D3D61-F7E1-C94C-B731-81CF993093DE}" destId="{D8E3735E-E72F-6A40-A064-41C061D6B339}" srcOrd="0" destOrd="0" presId="urn:microsoft.com/office/officeart/2005/8/layout/chevron2"/>
    <dgm:cxn modelId="{EC0D704F-9F6A-1549-B3AC-436DA4DB5864}" type="presOf" srcId="{3D7B0FDE-1824-104E-9C0F-F9536D42640D}" destId="{65D158DF-0C26-D94B-97E5-59159D770886}" srcOrd="0" destOrd="0" presId="urn:microsoft.com/office/officeart/2005/8/layout/chevron2"/>
    <dgm:cxn modelId="{CB90829C-A94F-5440-9DB4-946EA192CFF5}" srcId="{6A5DD3DC-0C25-4948-A563-EF0607A51A31}" destId="{28EAD985-F851-244A-A1CB-D1CBF54DAC1E}" srcOrd="1" destOrd="0" parTransId="{1537B430-F680-EB4C-8861-ACC972FFF225}" sibTransId="{66768685-3832-EE49-80F4-793E473D1010}"/>
    <dgm:cxn modelId="{94577AAF-C304-6F4B-B023-050EF6481CCF}" srcId="{28EAD985-F851-244A-A1CB-D1CBF54DAC1E}" destId="{5B58E61C-DC6B-CE41-9EF0-7D4E0EBDC89B}" srcOrd="0" destOrd="0" parTransId="{968B0BA9-38E4-104B-9666-B8EE0143C7BC}" sibTransId="{7DC48A2F-D64C-AF48-9515-0A9CEF59A512}"/>
    <dgm:cxn modelId="{19D568B2-0BCF-7F40-BE88-25DA84D37874}" srcId="{28EAD985-F851-244A-A1CB-D1CBF54DAC1E}" destId="{B8466EA7-BD64-B74A-B956-7EB534191E69}" srcOrd="1" destOrd="0" parTransId="{1B7D77D2-2E32-C54B-9218-17109A9E0EF0}" sibTransId="{18088655-E145-7940-89D9-CCD7ABC19BCA}"/>
    <dgm:cxn modelId="{96CF17B6-DB1B-5241-B158-0A220AACC611}" type="presOf" srcId="{8FE3AB7B-9B12-C04C-A8A8-AC5F2AD43630}" destId="{9B7FC17C-8438-C74B-802F-969DDEDF7FCA}" srcOrd="0" destOrd="1" presId="urn:microsoft.com/office/officeart/2005/8/layout/chevron2"/>
    <dgm:cxn modelId="{6C81B5D7-D107-CD46-8F89-40B525AC235A}" type="presOf" srcId="{7BE1FEC0-0FFE-FC4B-81EB-632D22FA8555}" destId="{9B7FC17C-8438-C74B-802F-969DDEDF7FCA}" srcOrd="0" destOrd="0" presId="urn:microsoft.com/office/officeart/2005/8/layout/chevron2"/>
    <dgm:cxn modelId="{6741CBDC-B3BA-7C42-8ACC-B9E9BEB074A3}" srcId="{850CF2AD-D888-9C43-8AEE-2844EE925DDF}" destId="{8FE3AB7B-9B12-C04C-A8A8-AC5F2AD43630}" srcOrd="1" destOrd="0" parTransId="{3A2EB2C5-98C2-6946-AB99-833B8B862837}" sibTransId="{08FF35D4-D7ED-B145-B419-C932C6B8EDCC}"/>
    <dgm:cxn modelId="{9D129BDF-0CCD-2746-8B0D-A5C3D3499067}" srcId="{850CF2AD-D888-9C43-8AEE-2844EE925DDF}" destId="{7BE1FEC0-0FFE-FC4B-81EB-632D22FA8555}" srcOrd="0" destOrd="0" parTransId="{6A6E5E8C-29D3-A240-9D4D-F5A8313A2109}" sibTransId="{9F70A87C-7F2C-0C41-BA04-287DA4BB992B}"/>
    <dgm:cxn modelId="{736BDADF-F98E-584F-9E04-F572934CFDB5}" type="presOf" srcId="{B8466EA7-BD64-B74A-B956-7EB534191E69}" destId="{FB9AC9A3-4902-B245-8E22-F6CD4389D856}" srcOrd="0" destOrd="1" presId="urn:microsoft.com/office/officeart/2005/8/layout/chevron2"/>
    <dgm:cxn modelId="{6FE257E0-A27B-804C-9A99-746E80DEEAEA}" type="presOf" srcId="{28EAD985-F851-244A-A1CB-D1CBF54DAC1E}" destId="{96F8CA7A-5A05-2049-8A47-A307B13E37B1}" srcOrd="0" destOrd="0" presId="urn:microsoft.com/office/officeart/2005/8/layout/chevron2"/>
    <dgm:cxn modelId="{69AA87E2-1A18-7F44-9BBA-3FD299A1144A}" type="presOf" srcId="{850CF2AD-D888-9C43-8AEE-2844EE925DDF}" destId="{DF48B4FA-6EF8-024D-B828-540A0D18E95B}" srcOrd="0" destOrd="0" presId="urn:microsoft.com/office/officeart/2005/8/layout/chevron2"/>
    <dgm:cxn modelId="{A5C68AE3-EEE8-1840-B5D5-D52C946BF689}" srcId="{3D7B0FDE-1824-104E-9C0F-F9536D42640D}" destId="{036C16BB-BDAE-5046-90A7-ED31B796BDE5}" srcOrd="1" destOrd="0" parTransId="{5C189D7F-BD02-7A40-8702-AB703EEB9EFD}" sibTransId="{C7DF036D-EA82-1E47-B75C-07A8BD60821E}"/>
    <dgm:cxn modelId="{59B1D0E9-FB55-6547-96F3-461151192763}" srcId="{6A5DD3DC-0C25-4948-A563-EF0607A51A31}" destId="{850CF2AD-D888-9C43-8AEE-2844EE925DDF}" srcOrd="0" destOrd="0" parTransId="{3F175EA8-3F47-BA46-B041-054A2FE73821}" sibTransId="{D559E684-8676-AA47-A119-3AFAB3180262}"/>
    <dgm:cxn modelId="{208F5AED-95D7-6243-BA62-71AAB90FB904}" type="presOf" srcId="{5B58E61C-DC6B-CE41-9EF0-7D4E0EBDC89B}" destId="{FB9AC9A3-4902-B245-8E22-F6CD4389D856}" srcOrd="0" destOrd="0" presId="urn:microsoft.com/office/officeart/2005/8/layout/chevron2"/>
    <dgm:cxn modelId="{E561EDEE-A6A2-3545-803F-E99AE891CA69}" srcId="{6A5DD3DC-0C25-4948-A563-EF0607A51A31}" destId="{3D7B0FDE-1824-104E-9C0F-F9536D42640D}" srcOrd="2" destOrd="0" parTransId="{820F106B-7B13-784E-8A4B-DA8F3EA5874A}" sibTransId="{C73DD939-75B4-3843-8CE2-E7296EDD7BD9}"/>
    <dgm:cxn modelId="{0D4D01F0-CF8C-9047-81F9-24D37AB28061}" type="presOf" srcId="{036C16BB-BDAE-5046-90A7-ED31B796BDE5}" destId="{D8E3735E-E72F-6A40-A064-41C061D6B339}" srcOrd="0" destOrd="1" presId="urn:microsoft.com/office/officeart/2005/8/layout/chevron2"/>
    <dgm:cxn modelId="{59E785D0-183D-2F48-AECE-461EC2A9C6D9}" type="presParOf" srcId="{FC7D6784-2C24-3A48-9395-36933C59C27B}" destId="{E12625B1-C6B4-FC45-9DDF-84E27427DF39}" srcOrd="0" destOrd="0" presId="urn:microsoft.com/office/officeart/2005/8/layout/chevron2"/>
    <dgm:cxn modelId="{BA3E9B13-AAF2-3547-BFF9-3EAE8BD8AC4E}" type="presParOf" srcId="{E12625B1-C6B4-FC45-9DDF-84E27427DF39}" destId="{DF48B4FA-6EF8-024D-B828-540A0D18E95B}" srcOrd="0" destOrd="0" presId="urn:microsoft.com/office/officeart/2005/8/layout/chevron2"/>
    <dgm:cxn modelId="{E12A5381-4330-C849-84A4-15CB5F1E6FCA}" type="presParOf" srcId="{E12625B1-C6B4-FC45-9DDF-84E27427DF39}" destId="{9B7FC17C-8438-C74B-802F-969DDEDF7FCA}" srcOrd="1" destOrd="0" presId="urn:microsoft.com/office/officeart/2005/8/layout/chevron2"/>
    <dgm:cxn modelId="{D06B0829-795D-524A-9AB6-9C952DE2125E}" type="presParOf" srcId="{FC7D6784-2C24-3A48-9395-36933C59C27B}" destId="{E91389B8-0D08-664A-8B8A-7EB88E59D237}" srcOrd="1" destOrd="0" presId="urn:microsoft.com/office/officeart/2005/8/layout/chevron2"/>
    <dgm:cxn modelId="{C4660FC7-5E5F-1741-89E5-F32ABE4BBA05}" type="presParOf" srcId="{FC7D6784-2C24-3A48-9395-36933C59C27B}" destId="{0ED9CCEA-873F-AF45-A28A-2DFE01572BA5}" srcOrd="2" destOrd="0" presId="urn:microsoft.com/office/officeart/2005/8/layout/chevron2"/>
    <dgm:cxn modelId="{AB98A8C1-C9E6-C04E-92AC-85AC8F32DF8B}" type="presParOf" srcId="{0ED9CCEA-873F-AF45-A28A-2DFE01572BA5}" destId="{96F8CA7A-5A05-2049-8A47-A307B13E37B1}" srcOrd="0" destOrd="0" presId="urn:microsoft.com/office/officeart/2005/8/layout/chevron2"/>
    <dgm:cxn modelId="{A1BC5310-7A52-3A4A-8454-D75B1A419C90}" type="presParOf" srcId="{0ED9CCEA-873F-AF45-A28A-2DFE01572BA5}" destId="{FB9AC9A3-4902-B245-8E22-F6CD4389D856}" srcOrd="1" destOrd="0" presId="urn:microsoft.com/office/officeart/2005/8/layout/chevron2"/>
    <dgm:cxn modelId="{81182B9D-B306-9E46-AE11-53696002D442}" type="presParOf" srcId="{FC7D6784-2C24-3A48-9395-36933C59C27B}" destId="{E019927A-80F5-0A4F-8FAE-6BE78AA8BDC6}" srcOrd="3" destOrd="0" presId="urn:microsoft.com/office/officeart/2005/8/layout/chevron2"/>
    <dgm:cxn modelId="{97107A14-F7B3-AB4E-A55A-4A5E6FB240B0}" type="presParOf" srcId="{FC7D6784-2C24-3A48-9395-36933C59C27B}" destId="{41E8F105-C12E-C242-B4E6-91988557E169}" srcOrd="4" destOrd="0" presId="urn:microsoft.com/office/officeart/2005/8/layout/chevron2"/>
    <dgm:cxn modelId="{F6D682DD-D67F-094F-831B-FE23C3EEE8AB}" type="presParOf" srcId="{41E8F105-C12E-C242-B4E6-91988557E169}" destId="{65D158DF-0C26-D94B-97E5-59159D770886}" srcOrd="0" destOrd="0" presId="urn:microsoft.com/office/officeart/2005/8/layout/chevron2"/>
    <dgm:cxn modelId="{8D16C738-EA81-0A4F-8A46-82D0824FAFF8}" type="presParOf" srcId="{41E8F105-C12E-C242-B4E6-91988557E169}" destId="{D8E3735E-E72F-6A40-A064-41C061D6B33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C71F4-829D-4BE5-95FC-5E4AAC5377C9}">
      <dsp:nvSpPr>
        <dsp:cNvPr id="0" name=""/>
        <dsp:cNvSpPr/>
      </dsp:nvSpPr>
      <dsp:spPr>
        <a:xfrm>
          <a:off x="456803" y="71202"/>
          <a:ext cx="989281" cy="1433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711AD-358F-4176-BF8D-E910275A9126}">
      <dsp:nvSpPr>
        <dsp:cNvPr id="0" name=""/>
        <dsp:cNvSpPr/>
      </dsp:nvSpPr>
      <dsp:spPr>
        <a:xfrm>
          <a:off x="0" y="1672802"/>
          <a:ext cx="1746964" cy="3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Extract</a:t>
          </a:r>
          <a:endParaRPr lang="en-US" sz="1500" kern="1200"/>
        </a:p>
      </dsp:txBody>
      <dsp:txXfrm>
        <a:off x="0" y="1672802"/>
        <a:ext cx="1746964" cy="311482"/>
      </dsp:txXfrm>
    </dsp:sp>
    <dsp:sp modelId="{96FC94CB-EBD1-46EA-9291-EB511FD2B58D}">
      <dsp:nvSpPr>
        <dsp:cNvPr id="0" name=""/>
        <dsp:cNvSpPr/>
      </dsp:nvSpPr>
      <dsp:spPr>
        <a:xfrm>
          <a:off x="29" y="2172715"/>
          <a:ext cx="1746964" cy="141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ELT process begins with extracting data from various sources, such as databases, APIs, and files, into a staging area.</a:t>
          </a:r>
        </a:p>
      </dsp:txBody>
      <dsp:txXfrm>
        <a:off x="29" y="2172715"/>
        <a:ext cx="1746964" cy="1411946"/>
      </dsp:txXfrm>
    </dsp:sp>
    <dsp:sp modelId="{6805BD4E-0118-4C46-B31B-2398993275C7}">
      <dsp:nvSpPr>
        <dsp:cNvPr id="0" name=""/>
        <dsp:cNvSpPr/>
      </dsp:nvSpPr>
      <dsp:spPr>
        <a:xfrm>
          <a:off x="2362029" y="167412"/>
          <a:ext cx="904884" cy="13481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92135-128E-487E-B438-F042F3D26438}">
      <dsp:nvSpPr>
        <dsp:cNvPr id="0" name=""/>
        <dsp:cNvSpPr/>
      </dsp:nvSpPr>
      <dsp:spPr>
        <a:xfrm>
          <a:off x="1947177" y="1642003"/>
          <a:ext cx="1746964" cy="3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Load</a:t>
          </a:r>
          <a:endParaRPr lang="en-US" sz="1600" kern="1200"/>
        </a:p>
      </dsp:txBody>
      <dsp:txXfrm>
        <a:off x="1947177" y="1642003"/>
        <a:ext cx="1746964" cy="311482"/>
      </dsp:txXfrm>
    </dsp:sp>
    <dsp:sp modelId="{712F17B0-0DA3-4225-8E0B-B04C73112C59}">
      <dsp:nvSpPr>
        <dsp:cNvPr id="0" name=""/>
        <dsp:cNvSpPr/>
      </dsp:nvSpPr>
      <dsp:spPr>
        <a:xfrm>
          <a:off x="1965905" y="2134175"/>
          <a:ext cx="1746964" cy="1610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Once extracted, the raw data is loaded into a data warehouse or lake, creating a central repository for your data.</a:t>
          </a:r>
        </a:p>
      </dsp:txBody>
      <dsp:txXfrm>
        <a:off x="1965905" y="2134175"/>
        <a:ext cx="1746964" cy="1610988"/>
      </dsp:txXfrm>
    </dsp:sp>
    <dsp:sp modelId="{5679003C-86BE-4129-B4A3-333694C01677}">
      <dsp:nvSpPr>
        <dsp:cNvPr id="0" name=""/>
        <dsp:cNvSpPr/>
      </dsp:nvSpPr>
      <dsp:spPr>
        <a:xfrm>
          <a:off x="4191791" y="10815"/>
          <a:ext cx="1517563" cy="1574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4E1F-87AB-4547-858B-D712927B1C96}">
      <dsp:nvSpPr>
        <dsp:cNvPr id="0" name=""/>
        <dsp:cNvSpPr/>
      </dsp:nvSpPr>
      <dsp:spPr>
        <a:xfrm>
          <a:off x="4114752" y="1616845"/>
          <a:ext cx="1746964" cy="3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Transform</a:t>
          </a:r>
          <a:endParaRPr lang="en-US" sz="1800" kern="1200"/>
        </a:p>
      </dsp:txBody>
      <dsp:txXfrm>
        <a:off x="4114752" y="1616845"/>
        <a:ext cx="1746964" cy="311482"/>
      </dsp:txXfrm>
    </dsp:sp>
    <dsp:sp modelId="{C04739FC-5E5E-4086-A859-B95C42B379C9}">
      <dsp:nvSpPr>
        <dsp:cNvPr id="0" name=""/>
        <dsp:cNvSpPr/>
      </dsp:nvSpPr>
      <dsp:spPr>
        <a:xfrm>
          <a:off x="3958597" y="2124262"/>
          <a:ext cx="1746964" cy="141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Finally, the data undergoes transformation, which includes cleaning, standardizing, and preparing it for analysis and reporting.</a:t>
          </a:r>
        </a:p>
      </dsp:txBody>
      <dsp:txXfrm>
        <a:off x="3958597" y="2124262"/>
        <a:ext cx="1746964" cy="1411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A0C66-543F-4F0C-A977-125D2B2BBD7C}">
      <dsp:nvSpPr>
        <dsp:cNvPr id="0" name=""/>
        <dsp:cNvSpPr/>
      </dsp:nvSpPr>
      <dsp:spPr>
        <a:xfrm>
          <a:off x="630574" y="45479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340BD-58EE-4B6E-8FD5-19D6A296C34E}">
      <dsp:nvSpPr>
        <dsp:cNvPr id="0" name=""/>
        <dsp:cNvSpPr/>
      </dsp:nvSpPr>
      <dsp:spPr>
        <a:xfrm>
          <a:off x="135574" y="1306794"/>
          <a:ext cx="1800000" cy="2071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Scalability</a:t>
          </a:r>
          <a:r>
            <a:rPr lang="en-GB" sz="1400" kern="1200"/>
            <a:t>: </a:t>
          </a:r>
          <a:r>
            <a:rPr lang="en-GB" sz="1400" kern="1200" err="1"/>
            <a:t>BigQuery</a:t>
          </a:r>
          <a:r>
            <a:rPr lang="en-GB" sz="1400" kern="1200"/>
            <a:t> is a fully managed, serverless data warehouse that scales automatically, handling both small and very large datasets efficiently.</a:t>
          </a:r>
          <a:endParaRPr lang="en-US" sz="1400" kern="1200"/>
        </a:p>
      </dsp:txBody>
      <dsp:txXfrm>
        <a:off x="135574" y="1306794"/>
        <a:ext cx="1800000" cy="2071479"/>
      </dsp:txXfrm>
    </dsp:sp>
    <dsp:sp modelId="{47528794-9376-4B98-B109-9651B1B4349D}">
      <dsp:nvSpPr>
        <dsp:cNvPr id="0" name=""/>
        <dsp:cNvSpPr/>
      </dsp:nvSpPr>
      <dsp:spPr>
        <a:xfrm>
          <a:off x="2718682" y="44426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A9717-E82E-4490-90E3-BA5306478B0D}">
      <dsp:nvSpPr>
        <dsp:cNvPr id="0" name=""/>
        <dsp:cNvSpPr/>
      </dsp:nvSpPr>
      <dsp:spPr>
        <a:xfrm>
          <a:off x="2277466" y="1432702"/>
          <a:ext cx="1800000" cy="220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Performance</a:t>
          </a:r>
          <a:r>
            <a:rPr lang="en-GB" sz="1400" kern="1200"/>
            <a:t>: Optimized for high-performance SQL queries on large datasets, using a columnar storage format and </a:t>
          </a:r>
          <a:r>
            <a:rPr lang="en-GB" sz="1400" kern="1200" err="1"/>
            <a:t>BigQuery’s</a:t>
          </a:r>
          <a:r>
            <a:rPr lang="en-GB" sz="1400" kern="1200"/>
            <a:t> Dremel technology.</a:t>
          </a:r>
          <a:endParaRPr lang="en-US" sz="1400" kern="1200"/>
        </a:p>
      </dsp:txBody>
      <dsp:txXfrm>
        <a:off x="2277466" y="1432702"/>
        <a:ext cx="1800000" cy="2207474"/>
      </dsp:txXfrm>
    </dsp:sp>
    <dsp:sp modelId="{9CA5A6B9-FD18-4FF5-B3EB-719B5F3A9BDA}">
      <dsp:nvSpPr>
        <dsp:cNvPr id="0" name=""/>
        <dsp:cNvSpPr/>
      </dsp:nvSpPr>
      <dsp:spPr>
        <a:xfrm>
          <a:off x="4813051" y="43989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D9652-D7E1-4936-B0AB-BF56AFE00EF5}">
      <dsp:nvSpPr>
        <dsp:cNvPr id="0" name=""/>
        <dsp:cNvSpPr/>
      </dsp:nvSpPr>
      <dsp:spPr>
        <a:xfrm>
          <a:off x="4392466" y="1435449"/>
          <a:ext cx="1800000" cy="17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Integration with GCP</a:t>
          </a:r>
          <a:r>
            <a:rPr lang="en-GB" sz="1400" kern="1200"/>
            <a:t>: Native integration with other Google Cloud services, allowing seamless data flow from Google Cloud Storage to </a:t>
          </a:r>
          <a:r>
            <a:rPr lang="en-GB" sz="1400" kern="1200" err="1"/>
            <a:t>BigQuery</a:t>
          </a:r>
          <a:r>
            <a:rPr lang="en-GB" sz="1400" kern="1200"/>
            <a:t>.</a:t>
          </a:r>
          <a:endParaRPr lang="en-US" sz="1400" kern="1200"/>
        </a:p>
      </dsp:txBody>
      <dsp:txXfrm>
        <a:off x="4392466" y="1435449"/>
        <a:ext cx="1800000" cy="1755000"/>
      </dsp:txXfrm>
    </dsp:sp>
    <dsp:sp modelId="{1EDA08BB-F073-4D3F-B7D9-027B44DACE1A}">
      <dsp:nvSpPr>
        <dsp:cNvPr id="0" name=""/>
        <dsp:cNvSpPr/>
      </dsp:nvSpPr>
      <dsp:spPr>
        <a:xfrm>
          <a:off x="6989020" y="42789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EF86C-7676-47D2-8F87-A0C3070C88BA}">
      <dsp:nvSpPr>
        <dsp:cNvPr id="0" name=""/>
        <dsp:cNvSpPr/>
      </dsp:nvSpPr>
      <dsp:spPr>
        <a:xfrm>
          <a:off x="6494020" y="1457264"/>
          <a:ext cx="1800000" cy="17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Cost Efficiency</a:t>
          </a:r>
          <a:r>
            <a:rPr lang="en-GB" sz="1400" kern="1200"/>
            <a:t>: Supports a pay-as-you-go model, charging only for the storage and the data processed during queries, making it cost-effective.</a:t>
          </a:r>
          <a:endParaRPr lang="en-US" sz="1400" kern="1200"/>
        </a:p>
      </dsp:txBody>
      <dsp:txXfrm>
        <a:off x="6494020" y="1457264"/>
        <a:ext cx="1800000" cy="1755000"/>
      </dsp:txXfrm>
    </dsp:sp>
    <dsp:sp modelId="{82A0681F-B945-425C-915E-55B31860C1F2}">
      <dsp:nvSpPr>
        <dsp:cNvPr id="0" name=""/>
        <dsp:cNvSpPr/>
      </dsp:nvSpPr>
      <dsp:spPr>
        <a:xfrm>
          <a:off x="9193905" y="45479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7627C-BC7D-4022-A23C-EEB022AC730C}">
      <dsp:nvSpPr>
        <dsp:cNvPr id="0" name=""/>
        <dsp:cNvSpPr/>
      </dsp:nvSpPr>
      <dsp:spPr>
        <a:xfrm>
          <a:off x="8698912" y="1400103"/>
          <a:ext cx="1800000" cy="17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Security and Compliance</a:t>
          </a:r>
          <a:r>
            <a:rPr lang="en-GB" sz="1400" kern="1200"/>
            <a:t>: Offers strong security features, including encryption at rest and in transit, plus compliance with major data regulations.</a:t>
          </a:r>
          <a:endParaRPr lang="en-US" sz="1400" kern="1200"/>
        </a:p>
      </dsp:txBody>
      <dsp:txXfrm>
        <a:off x="8698912" y="1400103"/>
        <a:ext cx="1800000" cy="17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198-05F5-419C-8F7A-424876D0A3B2}">
      <dsp:nvSpPr>
        <dsp:cNvPr id="0" name=""/>
        <dsp:cNvSpPr/>
      </dsp:nvSpPr>
      <dsp:spPr>
        <a:xfrm>
          <a:off x="0" y="7329"/>
          <a:ext cx="6517339" cy="8780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B065B-BB6D-4275-B160-2486FD387DF4}">
      <dsp:nvSpPr>
        <dsp:cNvPr id="0" name=""/>
        <dsp:cNvSpPr/>
      </dsp:nvSpPr>
      <dsp:spPr>
        <a:xfrm>
          <a:off x="265607" y="204888"/>
          <a:ext cx="483394" cy="4829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09ACF-DB89-4314-8EB9-16B8903703D7}">
      <dsp:nvSpPr>
        <dsp:cNvPr id="0" name=""/>
        <dsp:cNvSpPr/>
      </dsp:nvSpPr>
      <dsp:spPr>
        <a:xfrm>
          <a:off x="1014608" y="7329"/>
          <a:ext cx="5456892" cy="96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38" tIns="101638" rIns="101638" bIns="10163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Modular Transformations</a:t>
          </a:r>
          <a:r>
            <a:rPr lang="en-GB" sz="1600" kern="1200"/>
            <a:t>: </a:t>
          </a:r>
          <a:r>
            <a:rPr lang="en-GB" sz="1600" kern="1200" err="1"/>
            <a:t>dbt</a:t>
          </a:r>
          <a:r>
            <a:rPr lang="en-GB" sz="1600" kern="1200"/>
            <a:t> structures SQL-based transformations in a modular way, making code reusable and maintainable.</a:t>
          </a:r>
          <a:endParaRPr lang="en-US" sz="1600" kern="1200"/>
        </a:p>
      </dsp:txBody>
      <dsp:txXfrm>
        <a:off x="1014608" y="7329"/>
        <a:ext cx="5456892" cy="960356"/>
      </dsp:txXfrm>
    </dsp:sp>
    <dsp:sp modelId="{768272C5-F515-479A-8292-26D9F76BB4F9}">
      <dsp:nvSpPr>
        <dsp:cNvPr id="0" name=""/>
        <dsp:cNvSpPr/>
      </dsp:nvSpPr>
      <dsp:spPr>
        <a:xfrm>
          <a:off x="0" y="1207775"/>
          <a:ext cx="6517339" cy="8780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F3246-6AE4-42DB-872B-683CF37BF4B2}">
      <dsp:nvSpPr>
        <dsp:cNvPr id="0" name=""/>
        <dsp:cNvSpPr/>
      </dsp:nvSpPr>
      <dsp:spPr>
        <a:xfrm>
          <a:off x="265607" y="1405334"/>
          <a:ext cx="483394" cy="4829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F8C0F-6673-474C-BC28-B8B88960A560}">
      <dsp:nvSpPr>
        <dsp:cNvPr id="0" name=""/>
        <dsp:cNvSpPr/>
      </dsp:nvSpPr>
      <dsp:spPr>
        <a:xfrm>
          <a:off x="1014608" y="1207775"/>
          <a:ext cx="5456892" cy="96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38" tIns="101638" rIns="101638" bIns="10163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Version Control and Collaboration</a:t>
          </a:r>
          <a:r>
            <a:rPr lang="en-GB" sz="1600" kern="1200"/>
            <a:t>: </a:t>
          </a:r>
          <a:r>
            <a:rPr lang="en-GB" sz="1600" kern="1200" err="1"/>
            <a:t>dbt</a:t>
          </a:r>
          <a:r>
            <a:rPr lang="en-GB" sz="1600" kern="1200"/>
            <a:t> integrates well with version control tools like Git, promoting collaborative development and enabling rollbacks.</a:t>
          </a:r>
          <a:endParaRPr lang="en-US" sz="1600" kern="1200"/>
        </a:p>
      </dsp:txBody>
      <dsp:txXfrm>
        <a:off x="1014608" y="1207775"/>
        <a:ext cx="5456892" cy="960356"/>
      </dsp:txXfrm>
    </dsp:sp>
    <dsp:sp modelId="{16B8F016-65C8-4005-822D-2716AEB84F4D}">
      <dsp:nvSpPr>
        <dsp:cNvPr id="0" name=""/>
        <dsp:cNvSpPr/>
      </dsp:nvSpPr>
      <dsp:spPr>
        <a:xfrm>
          <a:off x="0" y="2408221"/>
          <a:ext cx="6517339" cy="8780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DF667-749C-4B31-99F6-FD6FA58925F7}">
      <dsp:nvSpPr>
        <dsp:cNvPr id="0" name=""/>
        <dsp:cNvSpPr/>
      </dsp:nvSpPr>
      <dsp:spPr>
        <a:xfrm>
          <a:off x="265607" y="2605780"/>
          <a:ext cx="483394" cy="4829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350BF-5A19-4232-9C51-50B71D8DDBFC}">
      <dsp:nvSpPr>
        <dsp:cNvPr id="0" name=""/>
        <dsp:cNvSpPr/>
      </dsp:nvSpPr>
      <dsp:spPr>
        <a:xfrm>
          <a:off x="1014608" y="2408221"/>
          <a:ext cx="5456892" cy="96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38" tIns="101638" rIns="101638" bIns="10163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Testing and Validation</a:t>
          </a:r>
          <a:r>
            <a:rPr lang="en-GB" sz="1600" kern="1200"/>
            <a:t>: Built-in testing capabilities allow for automated data checks, ensuring data quality across transformations.</a:t>
          </a:r>
          <a:endParaRPr lang="en-US" sz="1600" kern="1200"/>
        </a:p>
      </dsp:txBody>
      <dsp:txXfrm>
        <a:off x="1014608" y="2408221"/>
        <a:ext cx="5456892" cy="960356"/>
      </dsp:txXfrm>
    </dsp:sp>
    <dsp:sp modelId="{F6C4046E-2D0F-4E11-819F-D9AD9EED1359}">
      <dsp:nvSpPr>
        <dsp:cNvPr id="0" name=""/>
        <dsp:cNvSpPr/>
      </dsp:nvSpPr>
      <dsp:spPr>
        <a:xfrm>
          <a:off x="0" y="3608667"/>
          <a:ext cx="6517339" cy="8780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2A12A-D523-4319-9670-CF37D9A2BE8A}">
      <dsp:nvSpPr>
        <dsp:cNvPr id="0" name=""/>
        <dsp:cNvSpPr/>
      </dsp:nvSpPr>
      <dsp:spPr>
        <a:xfrm>
          <a:off x="265607" y="3806226"/>
          <a:ext cx="483394" cy="4829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D0BFE-345C-4556-B758-C441C53FCEE6}">
      <dsp:nvSpPr>
        <dsp:cNvPr id="0" name=""/>
        <dsp:cNvSpPr/>
      </dsp:nvSpPr>
      <dsp:spPr>
        <a:xfrm>
          <a:off x="1014608" y="3608667"/>
          <a:ext cx="5456892" cy="96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38" tIns="101638" rIns="101638" bIns="10163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Efficient for SQL-based Transformations</a:t>
          </a:r>
          <a:r>
            <a:rPr lang="en-GB" sz="1600" kern="1200"/>
            <a:t>: Allows the data transformation logic to live in </a:t>
          </a:r>
          <a:r>
            <a:rPr lang="en-GB" sz="1600" kern="1200" err="1"/>
            <a:t>BigQuery</a:t>
          </a:r>
          <a:r>
            <a:rPr lang="en-GB" sz="1600" kern="1200"/>
            <a:t>, reducing the need for complex ETL workflows and leveraging SQL.</a:t>
          </a:r>
          <a:endParaRPr lang="en-US" sz="1600" kern="1200"/>
        </a:p>
      </dsp:txBody>
      <dsp:txXfrm>
        <a:off x="1014608" y="3608667"/>
        <a:ext cx="5456892" cy="960356"/>
      </dsp:txXfrm>
    </dsp:sp>
    <dsp:sp modelId="{AC7EDACB-E79A-4293-94A9-37EDB78CADCA}">
      <dsp:nvSpPr>
        <dsp:cNvPr id="0" name=""/>
        <dsp:cNvSpPr/>
      </dsp:nvSpPr>
      <dsp:spPr>
        <a:xfrm>
          <a:off x="0" y="4809112"/>
          <a:ext cx="6517339" cy="8780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14E42-51AA-44E4-B164-41CAC6DA3C73}">
      <dsp:nvSpPr>
        <dsp:cNvPr id="0" name=""/>
        <dsp:cNvSpPr/>
      </dsp:nvSpPr>
      <dsp:spPr>
        <a:xfrm>
          <a:off x="265866" y="5006671"/>
          <a:ext cx="483394" cy="4829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0EB89-A2AB-4792-B8A9-A00681ECD4CF}">
      <dsp:nvSpPr>
        <dsp:cNvPr id="0" name=""/>
        <dsp:cNvSpPr/>
      </dsp:nvSpPr>
      <dsp:spPr>
        <a:xfrm>
          <a:off x="1015128" y="4809112"/>
          <a:ext cx="5407042" cy="96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38" tIns="101638" rIns="101638" bIns="10163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Open-source and </a:t>
          </a:r>
          <a:r>
            <a:rPr lang="en-GB" sz="1800" b="1" kern="1200"/>
            <a:t>Community</a:t>
          </a:r>
          <a:r>
            <a:rPr lang="en-GB" sz="1600" b="1" kern="1200"/>
            <a:t> Support</a:t>
          </a:r>
          <a:r>
            <a:rPr lang="en-GB" sz="1600" kern="1200"/>
            <a:t>: Strong community </a:t>
          </a:r>
          <a:r>
            <a:rPr lang="en-GB" sz="1800" kern="1200"/>
            <a:t>and</a:t>
          </a:r>
          <a:r>
            <a:rPr lang="en-GB" sz="1600" kern="1200"/>
            <a:t> extensive documentation support for </a:t>
          </a:r>
          <a:r>
            <a:rPr lang="en-GB" sz="1600" kern="1200" err="1"/>
            <a:t>dbt</a:t>
          </a:r>
          <a:r>
            <a:rPr lang="en-GB" sz="1600" kern="1200"/>
            <a:t> make it easy to learn and adopt best practices.</a:t>
          </a:r>
          <a:endParaRPr lang="en-US" sz="1600" kern="1200"/>
        </a:p>
      </dsp:txBody>
      <dsp:txXfrm>
        <a:off x="1015128" y="4809112"/>
        <a:ext cx="5407042" cy="9603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8B4FA-6EF8-024D-B828-540A0D18E95B}">
      <dsp:nvSpPr>
        <dsp:cNvPr id="0" name=""/>
        <dsp:cNvSpPr/>
      </dsp:nvSpPr>
      <dsp:spPr>
        <a:xfrm rot="5400000">
          <a:off x="-234449" y="235778"/>
          <a:ext cx="1562996" cy="109409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1</a:t>
          </a:r>
        </a:p>
      </dsp:txBody>
      <dsp:txXfrm rot="-5400000">
        <a:off x="1" y="548378"/>
        <a:ext cx="1094097" cy="468899"/>
      </dsp:txXfrm>
    </dsp:sp>
    <dsp:sp modelId="{9B7FC17C-8438-C74B-802F-969DDEDF7FCA}">
      <dsp:nvSpPr>
        <dsp:cNvPr id="0" name=""/>
        <dsp:cNvSpPr/>
      </dsp:nvSpPr>
      <dsp:spPr>
        <a:xfrm rot="5400000">
          <a:off x="3388826" y="-2293400"/>
          <a:ext cx="1015947" cy="56054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/>
            <a:t>Scheduling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700" kern="1200"/>
            <a:t>Set up automated schedules to initiate data extraction, loading, and transformation tasks at regular intervals.</a:t>
          </a:r>
        </a:p>
      </dsp:txBody>
      <dsp:txXfrm rot="-5400000">
        <a:off x="1094097" y="50923"/>
        <a:ext cx="5555812" cy="916759"/>
      </dsp:txXfrm>
    </dsp:sp>
    <dsp:sp modelId="{96F8CA7A-5A05-2049-8A47-A307B13E37B1}">
      <dsp:nvSpPr>
        <dsp:cNvPr id="0" name=""/>
        <dsp:cNvSpPr/>
      </dsp:nvSpPr>
      <dsp:spPr>
        <a:xfrm rot="5400000">
          <a:off x="-234449" y="1604172"/>
          <a:ext cx="1562996" cy="109409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2</a:t>
          </a:r>
        </a:p>
      </dsp:txBody>
      <dsp:txXfrm rot="-5400000">
        <a:off x="1" y="1916772"/>
        <a:ext cx="1094097" cy="468899"/>
      </dsp:txXfrm>
    </dsp:sp>
    <dsp:sp modelId="{FB9AC9A3-4902-B245-8E22-F6CD4389D856}">
      <dsp:nvSpPr>
        <dsp:cNvPr id="0" name=""/>
        <dsp:cNvSpPr/>
      </dsp:nvSpPr>
      <dsp:spPr>
        <a:xfrm rot="5400000">
          <a:off x="3388826" y="-925006"/>
          <a:ext cx="1015947" cy="56054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/>
            <a:t>Data Orchestration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700" kern="1200"/>
            <a:t>Utilize orchestration tools to manage and coordinate different data processing tasks within the ELT pipeline.</a:t>
          </a:r>
        </a:p>
      </dsp:txBody>
      <dsp:txXfrm rot="-5400000">
        <a:off x="1094097" y="1419317"/>
        <a:ext cx="5555812" cy="916759"/>
      </dsp:txXfrm>
    </dsp:sp>
    <dsp:sp modelId="{65D158DF-0C26-D94B-97E5-59159D770886}">
      <dsp:nvSpPr>
        <dsp:cNvPr id="0" name=""/>
        <dsp:cNvSpPr/>
      </dsp:nvSpPr>
      <dsp:spPr>
        <a:xfrm rot="5400000">
          <a:off x="-234449" y="2972566"/>
          <a:ext cx="1562996" cy="109409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3</a:t>
          </a:r>
        </a:p>
      </dsp:txBody>
      <dsp:txXfrm rot="-5400000">
        <a:off x="1" y="3285166"/>
        <a:ext cx="1094097" cy="468899"/>
      </dsp:txXfrm>
    </dsp:sp>
    <dsp:sp modelId="{D8E3735E-E72F-6A40-A064-41C061D6B339}">
      <dsp:nvSpPr>
        <dsp:cNvPr id="0" name=""/>
        <dsp:cNvSpPr/>
      </dsp:nvSpPr>
      <dsp:spPr>
        <a:xfrm rot="5400000">
          <a:off x="3388826" y="443388"/>
          <a:ext cx="1015947" cy="56054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/>
            <a:t>Error Handling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700" kern="1200"/>
            <a:t>Implement robust error handling mechanisms to detect and handle potential failures during the ELT process.</a:t>
          </a:r>
        </a:p>
      </dsp:txBody>
      <dsp:txXfrm rot="-5400000">
        <a:off x="1094097" y="2787711"/>
        <a:ext cx="5555812" cy="916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0632D-29E9-874B-806D-B020ADFAC45D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17E59-5026-3744-B6C7-F5A866E1BDC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30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E34C-2E20-1CC8-4DDD-FF62CDFCF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0B822-6437-0BDE-FE43-E4CC1D451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699C1-39B1-8C0A-9100-5E3AB9B7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9086F-F7C5-29A6-BBC9-5434868A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5899C-2CCD-3DFF-2230-B2C513B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946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E58-EDC2-69BB-B081-B83EA34D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9034E-C142-7D52-C2DF-60CD24B76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BF0D-9706-606F-4214-461F71EE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EC42B-52A2-847D-3870-7B79BB73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C8627-3AA6-544E-2A68-E43DA82AA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211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6A6AA-F37A-A3B4-83F6-761F968F6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398C9-6CE7-6A6F-46AE-B8F44E0E3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46AE-3608-3C9F-A9BE-00204C8E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D4532-C9D4-AD07-1EAA-2C5782E3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06CEE-7087-C29D-B082-B98E6056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889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6108-2285-D3D6-BD85-AEB17481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251AD-872D-71E0-D833-116F8B314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6B33A-9BA6-FE05-43CF-B7177E28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DA3FD-0FA8-BAF6-2987-33097E7E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C209-E517-7BC0-359F-445A2092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581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2C35-36CA-B2CC-A1AD-662CC0B0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808D6-65CE-BCD4-A429-B7F6882E6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EB43E-46A9-8F04-1811-B563C4E0D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5E414-515F-C7BD-21AE-E9CDE371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2FE3-5BC3-A003-AFAF-8C250B09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228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5949-377D-4E0B-5EA1-7FD04785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06D4E-9557-C381-9DF3-254C0E2DA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74892-73BF-01F1-FC77-05FCB26A9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8A6BD-D127-9CCD-B01A-DF60D0FD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F2738-7540-C497-5001-7B3EA76E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8B4D1-76F2-33AA-1B0D-EE343E98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6031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2C54-621E-6E07-BE94-89A0CFDD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906A5-6E10-F853-30F0-AEAF24857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CF869-85B6-4EC8-6F48-48E6D8F7E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42040-E381-0A13-EB35-90E4C7A8E5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81B7C-2120-DCAB-1162-E5D15B220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4A0FE7-94A5-B5BA-B438-004A0CE44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E6F20-7B8F-8B29-A641-31397C28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FB98A-4CCB-9D9E-903F-450F4502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138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01386-FA24-E256-43A5-260DD630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3510C-0869-9823-E9C5-63A6E35B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B991A-B04B-8452-0E5B-9719B538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36015-CAA7-6FC8-AE1D-ABDFA197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369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6131B-F4C6-057B-79AE-ECFF6BA6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894F72-01CC-F4F6-9ADC-C8A0CBCF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805F6-9A60-CFAB-6AAD-74F10BCF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550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BF9B-001F-1DA8-83FC-57EA3113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702E-22E4-A615-3A31-BD8ACD046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C00A1-75E0-EB24-25C4-76736BFC9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45671-451E-BA7D-D470-598B76AB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A922F-9914-3C10-8621-03DB8752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515B1-5995-3F8C-FA2D-256283F2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938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2964-0853-7AD8-3DC2-BBE03E2A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7F706-B819-B7CF-FDEF-81F86DE15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45F51-6826-A0A6-06A9-FAF13F7F8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FDB87-4D2A-0FE4-2545-DCDF25B5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0B0C1-34BF-5E82-2DB0-5F5C9F58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F5278-3781-97D8-8F22-C95F0C87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696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94F9D-010A-40E9-3A02-81167EE5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34ADA-72AE-1087-DF34-C94F80A76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8293E-BFF3-D4BE-4F49-2C7C726E5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F1F435-D9E0-204D-9BBA-134E7D8ADF3B}" type="datetimeFigureOut">
              <a:rPr lang="en-DE" smtClean="0"/>
              <a:t>08/04/2025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46BD1-E616-D383-2AAE-0E62CA219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25A1E-0A9B-8E92-3C34-179D30724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0EF2DD-A3F7-E049-B4C6-F9BDF892CB6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277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ajvikranth/Data-Management-2/tree/master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developers/api/v2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bdatafeeds.com/job-data-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obdatafeeds.com/job-data-overview" TargetMode="External"/><Relationship Id="rId2" Type="http://schemas.openxmlformats.org/officeDocument/2006/relationships/hyperlink" Target="https://www.themuse.com/api/public/job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5B7E96-1F00-453C-D972-0ADE99C39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1"/>
            <a:ext cx="5825659" cy="25155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300" b="1"/>
              <a:t>Data ELT Pipeline: Unlocking the Power of </a:t>
            </a:r>
            <a:r>
              <a:rPr lang="en-US" sz="4900" b="1"/>
              <a:t>Data</a:t>
            </a:r>
            <a:br>
              <a:rPr lang="en-US" sz="3000" b="1"/>
            </a:br>
            <a:endParaRPr lang="en-US" sz="3000"/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2C154E-4B4D-9D88-8DBF-51792AB09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0341" y="2918253"/>
            <a:ext cx="5039836" cy="272809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3800" dirty="0"/>
              <a:t>Presented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/>
              <a:t>Anton Jesu Vikranth</a:t>
            </a:r>
          </a:p>
        </p:txBody>
      </p:sp>
      <p:pic>
        <p:nvPicPr>
          <p:cNvPr id="8" name="Content Placeholder 7" descr="A person sitting in front of a wall of information&#10;&#10;Description automatically generated">
            <a:extLst>
              <a:ext uri="{FF2B5EF4-FFF2-40B4-BE49-F238E27FC236}">
                <a16:creationId xmlns:a16="http://schemas.microsoft.com/office/drawing/2014/main" id="{37E9A508-7197-9BE2-C85D-E9055894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920" r="-1" b="115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4322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294E-7AA3-A4F3-FC61-CD853203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300" b="1"/>
              <a:t>Automating the ELT Pipeline</a:t>
            </a:r>
            <a:br>
              <a:rPr lang="en-GB" b="1"/>
            </a:br>
            <a:endParaRPr lang="en-DE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28ED7C-B998-2944-1546-71AFCB6BDD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146518"/>
              </p:ext>
            </p:extLst>
          </p:nvPr>
        </p:nvGraphicFramePr>
        <p:xfrm>
          <a:off x="4654296" y="1874519"/>
          <a:ext cx="6699504" cy="4302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logo with text on it&#10;&#10;Description automatically generated">
            <a:extLst>
              <a:ext uri="{FF2B5EF4-FFF2-40B4-BE49-F238E27FC236}">
                <a16:creationId xmlns:a16="http://schemas.microsoft.com/office/drawing/2014/main" id="{A6F1A1E4-348B-2306-3ED7-0918FA4F7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152" y="2766218"/>
            <a:ext cx="346269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6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FC53-C14C-1632-0EAF-61662B2E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800" b="1"/>
              <a:t>Airflow Jobs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8426C4-B541-8C11-6CF8-C8B4A65330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960"/>
            <a:ext cx="10515600" cy="403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AC063F17-1EB4-C1AA-431B-EE622C5A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258" y="365125"/>
            <a:ext cx="2694542" cy="10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3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BB56-3154-C2B7-E99D-C98CA81A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800" b="1"/>
              <a:t>Airflow – Daily Job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F77F1D-53EA-E76E-9247-202BCF0326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35" y="1825625"/>
            <a:ext cx="84387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74A9F6FA-890E-D37B-F462-D5036B34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49" y="365124"/>
            <a:ext cx="2841216" cy="10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8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05D0-A11D-A805-8ACA-36CC4917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0" y="241959"/>
            <a:ext cx="10515600" cy="1113116"/>
          </a:xfrm>
        </p:spPr>
        <p:txBody>
          <a:bodyPr anchor="t">
            <a:normAutofit fontScale="90000"/>
          </a:bodyPr>
          <a:lstStyle/>
          <a:p>
            <a:r>
              <a:rPr lang="en-US" sz="4800" b="1"/>
              <a:t>Airflow – Daily Job Pipeline </a:t>
            </a:r>
            <a:br>
              <a:rPr lang="en-US" sz="4800" b="1"/>
            </a:br>
            <a:r>
              <a:rPr lang="en-US" sz="4800" b="1"/>
              <a:t>Architecture</a:t>
            </a:r>
          </a:p>
          <a:p>
            <a:endParaRPr lang="en-US" sz="4800" b="1"/>
          </a:p>
        </p:txBody>
      </p:sp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B3208C54-B861-439A-B686-CE664AB1B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5" y="1729716"/>
            <a:ext cx="7562850" cy="4886325"/>
          </a:xfrm>
        </p:spPr>
      </p:pic>
      <p:pic>
        <p:nvPicPr>
          <p:cNvPr id="6" name="Picture 5" descr="A logo with text on it&#10;&#10;Description automatically generated">
            <a:extLst>
              <a:ext uri="{FF2B5EF4-FFF2-40B4-BE49-F238E27FC236}">
                <a16:creationId xmlns:a16="http://schemas.microsoft.com/office/drawing/2014/main" id="{DAB5CFB8-28A9-C97B-6B7B-903A9E4C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135" y="340964"/>
            <a:ext cx="2293318" cy="9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4980-8B1D-3B82-1886-6DFFD190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63" y="142171"/>
            <a:ext cx="11591364" cy="1325563"/>
          </a:xfrm>
        </p:spPr>
        <p:txBody>
          <a:bodyPr>
            <a:normAutofit fontScale="90000"/>
          </a:bodyPr>
          <a:lstStyle/>
          <a:p>
            <a:r>
              <a:rPr lang="en-DE" sz="4800" b="1"/>
              <a:t>Bucket: Daily Job Posting Data </a:t>
            </a:r>
            <a:br>
              <a:rPr lang="en-DE" sz="4800" b="1"/>
            </a:br>
            <a:r>
              <a:rPr lang="en-DE" sz="4800" b="1"/>
              <a:t>Extraction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A99C3FF-9472-032E-D32F-DC399134B6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763" y="1825625"/>
            <a:ext cx="87104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of a cloud storage&#10;&#10;Description automatically generated">
            <a:extLst>
              <a:ext uri="{FF2B5EF4-FFF2-40B4-BE49-F238E27FC236}">
                <a16:creationId xmlns:a16="http://schemas.microsoft.com/office/drawing/2014/main" id="{E04A80AC-BFF2-496F-4363-DC264837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593" y="65338"/>
            <a:ext cx="2324034" cy="15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1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0177-7F89-7B60-6782-CE339EFE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4" y="177838"/>
            <a:ext cx="10515600" cy="1325563"/>
          </a:xfrm>
        </p:spPr>
        <p:txBody>
          <a:bodyPr>
            <a:normAutofit/>
          </a:bodyPr>
          <a:lstStyle/>
          <a:p>
            <a:r>
              <a:rPr lang="en-DE" sz="4800" b="1"/>
              <a:t>Dataset: Daily Job Posting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69CDC2-DECF-D39C-CD1F-7EA2EE904D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80" y="1825625"/>
            <a:ext cx="88856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hexagon with a white letter on it&#10;&#10;Description automatically generated">
            <a:extLst>
              <a:ext uri="{FF2B5EF4-FFF2-40B4-BE49-F238E27FC236}">
                <a16:creationId xmlns:a16="http://schemas.microsoft.com/office/drawing/2014/main" id="{A4DE5F03-4DCD-4B88-4112-9F844EE9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384" y="87015"/>
            <a:ext cx="2870650" cy="15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9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80265-1A44-85D4-A27C-FD82C905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70F3-2431-1C9E-A61B-001C41BE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3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DE" sz="4800" b="1"/>
              <a:t>Airflow Job Run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810696-3D10-6DFF-59A0-B94C317F5B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36" y="1825625"/>
            <a:ext cx="832332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EB336D47-740C-A07B-3062-02D940B7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130" y="275422"/>
            <a:ext cx="3035107" cy="11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5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BC31-3E3E-5F79-8CD7-C37610A20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20" y="0"/>
            <a:ext cx="10515600" cy="1325563"/>
          </a:xfrm>
        </p:spPr>
        <p:txBody>
          <a:bodyPr>
            <a:normAutofit/>
          </a:bodyPr>
          <a:lstStyle/>
          <a:p>
            <a:r>
              <a:rPr lang="en-DE" sz="4800" b="1"/>
              <a:t>Airflow Historic Job run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76D4D5-E29E-1E30-E105-3FE984397B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255" y="1825625"/>
            <a:ext cx="83294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620F7AFA-97CF-9BAF-7FCF-7EC88D5E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207" y="213928"/>
            <a:ext cx="2903863" cy="11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2592-F3E2-A488-8FA9-67400B1A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7" y="-1863148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E9E5A8F3-8BC7-6280-79B7-35A0817D5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026" y="1825625"/>
            <a:ext cx="5309948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C32B41-DDB1-6A17-C48D-415A85B3518F}"/>
              </a:ext>
            </a:extLst>
          </p:cNvPr>
          <p:cNvSpPr txBox="1">
            <a:spLocks/>
          </p:cNvSpPr>
          <p:nvPr/>
        </p:nvSpPr>
        <p:spPr>
          <a:xfrm>
            <a:off x="352540" y="250824"/>
            <a:ext cx="11012277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/>
              <a:t>Airflow – Historic Job Pipeline Architecture</a:t>
            </a:r>
          </a:p>
          <a:p>
            <a:endParaRPr lang="en-US" sz="4800" b="1"/>
          </a:p>
        </p:txBody>
      </p:sp>
      <p:pic>
        <p:nvPicPr>
          <p:cNvPr id="8" name="Picture 7" descr="A logo with text on it&#10;&#10;Description automatically generated">
            <a:extLst>
              <a:ext uri="{FF2B5EF4-FFF2-40B4-BE49-F238E27FC236}">
                <a16:creationId xmlns:a16="http://schemas.microsoft.com/office/drawing/2014/main" id="{153CB252-5982-5000-5D4A-EED85CAC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081" y="250824"/>
            <a:ext cx="1846332" cy="7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28BD-E3AB-5AEB-B3D8-6585A408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82" y="177838"/>
            <a:ext cx="11954436" cy="1325563"/>
          </a:xfrm>
        </p:spPr>
        <p:txBody>
          <a:bodyPr>
            <a:normAutofit fontScale="90000"/>
          </a:bodyPr>
          <a:lstStyle/>
          <a:p>
            <a:r>
              <a:rPr lang="en-DE" sz="4800" b="1"/>
              <a:t>Bucket: Historic Job Posting Data </a:t>
            </a:r>
            <a:br>
              <a:rPr lang="en-DE" sz="4800" b="1"/>
            </a:br>
            <a:r>
              <a:rPr lang="en-DE" sz="4800" b="1"/>
              <a:t>Extraction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9A5195C-A0AC-EED1-6127-5E1335E225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523" y="1825625"/>
            <a:ext cx="83369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of a cloud storage&#10;&#10;Description automatically generated">
            <a:extLst>
              <a:ext uri="{FF2B5EF4-FFF2-40B4-BE49-F238E27FC236}">
                <a16:creationId xmlns:a16="http://schemas.microsoft.com/office/drawing/2014/main" id="{5B1E96F1-645F-B0F8-FE39-A7B4A0C6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329" y="310963"/>
            <a:ext cx="2057400" cy="15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Picture 15" descr="A group of people standing around a whiteboard&#10;&#10;Description automatically generated">
            <a:extLst>
              <a:ext uri="{FF2B5EF4-FFF2-40B4-BE49-F238E27FC236}">
                <a16:creationId xmlns:a16="http://schemas.microsoft.com/office/drawing/2014/main" id="{3223926A-9761-C748-29B9-81B39CA7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71" r="22128" b="-2"/>
          <a:stretch/>
        </p:blipFill>
        <p:spPr>
          <a:xfrm>
            <a:off x="6374919" y="546728"/>
            <a:ext cx="5303877" cy="5334024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0F5283-E459-893C-E7E5-922C8DEFAA91}"/>
              </a:ext>
            </a:extLst>
          </p:cNvPr>
          <p:cNvSpPr txBox="1"/>
          <p:nvPr/>
        </p:nvSpPr>
        <p:spPr>
          <a:xfrm>
            <a:off x="508917" y="207478"/>
            <a:ext cx="9100429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>
                <a:latin typeface="+mj-lt"/>
              </a:rPr>
              <a:t>Understanding the ELT Process</a:t>
            </a:r>
          </a:p>
        </p:txBody>
      </p:sp>
      <p:graphicFrame>
        <p:nvGraphicFramePr>
          <p:cNvPr id="56" name="TextBox 13">
            <a:extLst>
              <a:ext uri="{FF2B5EF4-FFF2-40B4-BE49-F238E27FC236}">
                <a16:creationId xmlns:a16="http://schemas.microsoft.com/office/drawing/2014/main" id="{3D9D9075-DBF6-2C73-543F-0A29F5372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090554"/>
              </p:ext>
            </p:extLst>
          </p:nvPr>
        </p:nvGraphicFramePr>
        <p:xfrm>
          <a:off x="513203" y="1138497"/>
          <a:ext cx="5861717" cy="55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92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4A11-C092-1241-5113-AE619D3A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27" y="365123"/>
            <a:ext cx="10515600" cy="1325563"/>
          </a:xfrm>
        </p:spPr>
        <p:txBody>
          <a:bodyPr>
            <a:normAutofit/>
          </a:bodyPr>
          <a:lstStyle/>
          <a:p>
            <a:r>
              <a:rPr lang="en-DE" sz="4800" b="1"/>
              <a:t>Dataset : Historic Job Posting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BC48F6-1E08-9F91-0025-A1EAC65E6C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81" y="1825625"/>
            <a:ext cx="881343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hexagon with a white letter on it&#10;&#10;Description automatically generated">
            <a:extLst>
              <a:ext uri="{FF2B5EF4-FFF2-40B4-BE49-F238E27FC236}">
                <a16:creationId xmlns:a16="http://schemas.microsoft.com/office/drawing/2014/main" id="{C6A174A9-6853-837B-8C5D-4B124250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40" y="228156"/>
            <a:ext cx="3046430" cy="159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31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looking at a wall with colorful graphics&#10;&#10;Description automatically generated">
            <a:extLst>
              <a:ext uri="{FF2B5EF4-FFF2-40B4-BE49-F238E27FC236}">
                <a16:creationId xmlns:a16="http://schemas.microsoft.com/office/drawing/2014/main" id="{39C4F3F3-0F48-DFA5-139D-C15A79E9C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278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9D96F-1CB7-4DD0-68A0-AD5FFFBF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433" y="0"/>
            <a:ext cx="5710518" cy="189991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/>
              <a:t>Goals </a:t>
            </a:r>
            <a:br>
              <a:rPr lang="en-US" sz="4800" b="1"/>
            </a:br>
            <a:r>
              <a:rPr lang="en-US" sz="4800" b="1"/>
              <a:t>&amp; </a:t>
            </a:r>
            <a:br>
              <a:rPr lang="en-US" sz="4800" b="1"/>
            </a:br>
            <a:r>
              <a:rPr lang="en-US" sz="4800" b="1"/>
              <a:t>Outcomes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3E7C4-F73B-14B8-8851-D74E59FC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1610" y="2030790"/>
            <a:ext cx="4301802" cy="403383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1"/>
              <a:t>Goals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400"/>
              <a:t>Automate Data Workflow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400"/>
              <a:t>Scalable Data Transformation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400"/>
              <a:t>Accessible Data Insights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400"/>
              <a:t>Leverage Cloud Resources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400"/>
              <a:t>Reusable Data Pipeline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1"/>
              <a:t>Outcome</a:t>
            </a:r>
            <a:r>
              <a:rPr lang="en-US" sz="2400"/>
              <a:t>: Project achieves a fully automated and cloud-based ELT pipeline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1268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D63188B-C92D-4606-95DB-0601ED0EC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927A7B7-1B6D-432E-B2C4-E71C6C361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21">
            <a:extLst>
              <a:ext uri="{FF2B5EF4-FFF2-40B4-BE49-F238E27FC236}">
                <a16:creationId xmlns:a16="http://schemas.microsoft.com/office/drawing/2014/main" id="{E27DBEE0-99A4-4464-9371-C89D97E7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136182 w 12192000"/>
              <a:gd name="connsiteY1" fmla="*/ 0 h 6858000"/>
              <a:gd name="connsiteX2" fmla="*/ 7136182 w 12192000"/>
              <a:gd name="connsiteY2" fmla="*/ 335 h 6858000"/>
              <a:gd name="connsiteX3" fmla="*/ 7215619 w 12192000"/>
              <a:gd name="connsiteY3" fmla="*/ 2368586 h 6858000"/>
              <a:gd name="connsiteX4" fmla="*/ 7295436 w 12192000"/>
              <a:gd name="connsiteY4" fmla="*/ 3753611 h 6858000"/>
              <a:gd name="connsiteX5" fmla="*/ 7397299 w 12192000"/>
              <a:gd name="connsiteY5" fmla="*/ 4072305 h 6858000"/>
              <a:gd name="connsiteX6" fmla="*/ 7445569 w 12192000"/>
              <a:gd name="connsiteY6" fmla="*/ 4526719 h 6858000"/>
              <a:gd name="connsiteX7" fmla="*/ 7531468 w 12192000"/>
              <a:gd name="connsiteY7" fmla="*/ 5116854 h 6858000"/>
              <a:gd name="connsiteX8" fmla="*/ 7590760 w 12192000"/>
              <a:gd name="connsiteY8" fmla="*/ 5630249 h 6858000"/>
              <a:gd name="connsiteX9" fmla="*/ 7884185 w 12192000"/>
              <a:gd name="connsiteY9" fmla="*/ 5724081 h 6858000"/>
              <a:gd name="connsiteX10" fmla="*/ 8115655 w 12192000"/>
              <a:gd name="connsiteY10" fmla="*/ 5424488 h 6858000"/>
              <a:gd name="connsiteX11" fmla="*/ 8264267 w 12192000"/>
              <a:gd name="connsiteY11" fmla="*/ 5616845 h 6858000"/>
              <a:gd name="connsiteX12" fmla="*/ 8453928 w 12192000"/>
              <a:gd name="connsiteY12" fmla="*/ 5348754 h 6858000"/>
              <a:gd name="connsiteX13" fmla="*/ 8615844 w 12192000"/>
              <a:gd name="connsiteY13" fmla="*/ 5190580 h 6858000"/>
              <a:gd name="connsiteX14" fmla="*/ 8701363 w 12192000"/>
              <a:gd name="connsiteY14" fmla="*/ 4645684 h 6858000"/>
              <a:gd name="connsiteX15" fmla="*/ 8801704 w 12192000"/>
              <a:gd name="connsiteY15" fmla="*/ 4490862 h 6858000"/>
              <a:gd name="connsiteX16" fmla="*/ 8859097 w 12192000"/>
              <a:gd name="connsiteY16" fmla="*/ 4649036 h 6858000"/>
              <a:gd name="connsiteX17" fmla="*/ 8816528 w 12192000"/>
              <a:gd name="connsiteY17" fmla="*/ 5258608 h 6858000"/>
              <a:gd name="connsiteX18" fmla="*/ 8908507 w 12192000"/>
              <a:gd name="connsiteY18" fmla="*/ 5148354 h 6858000"/>
              <a:gd name="connsiteX19" fmla="*/ 9112612 w 12192000"/>
              <a:gd name="connsiteY19" fmla="*/ 4460032 h 6858000"/>
              <a:gd name="connsiteX20" fmla="*/ 9242220 w 12192000"/>
              <a:gd name="connsiteY20" fmla="*/ 4342071 h 6858000"/>
              <a:gd name="connsiteX21" fmla="*/ 9341422 w 12192000"/>
              <a:gd name="connsiteY21" fmla="*/ 4562911 h 6858000"/>
              <a:gd name="connsiteX22" fmla="*/ 9480152 w 12192000"/>
              <a:gd name="connsiteY22" fmla="*/ 5150031 h 6858000"/>
              <a:gd name="connsiteX23" fmla="*/ 9561110 w 12192000"/>
              <a:gd name="connsiteY23" fmla="*/ 4866524 h 6858000"/>
              <a:gd name="connsiteX24" fmla="*/ 9881520 w 12192000"/>
              <a:gd name="connsiteY24" fmla="*/ 4313922 h 6858000"/>
              <a:gd name="connsiteX25" fmla="*/ 10094366 w 12192000"/>
              <a:gd name="connsiteY25" fmla="*/ 4813241 h 6858000"/>
              <a:gd name="connsiteX26" fmla="*/ 10237276 w 12192000"/>
              <a:gd name="connsiteY26" fmla="*/ 4416132 h 6858000"/>
              <a:gd name="connsiteX27" fmla="*/ 10324315 w 12192000"/>
              <a:gd name="connsiteY27" fmla="*/ 4322299 h 6858000"/>
              <a:gd name="connsiteX28" fmla="*/ 10344080 w 12192000"/>
              <a:gd name="connsiteY28" fmla="*/ 4373907 h 6858000"/>
              <a:gd name="connsiteX29" fmla="*/ 10527280 w 12192000"/>
              <a:gd name="connsiteY29" fmla="*/ 3490211 h 6858000"/>
              <a:gd name="connsiteX30" fmla="*/ 10594174 w 12192000"/>
              <a:gd name="connsiteY30" fmla="*/ 3861183 h 6858000"/>
              <a:gd name="connsiteX31" fmla="*/ 11258180 w 12192000"/>
              <a:gd name="connsiteY31" fmla="*/ 1488576 h 6858000"/>
              <a:gd name="connsiteX32" fmla="*/ 11362322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136182" y="0"/>
                </a:lnTo>
                <a:lnTo>
                  <a:pt x="7136182" y="335"/>
                </a:lnTo>
                <a:cubicBezTo>
                  <a:pt x="7149485" y="1194346"/>
                  <a:pt x="7215999" y="2368586"/>
                  <a:pt x="7215619" y="2368586"/>
                </a:cubicBezTo>
                <a:cubicBezTo>
                  <a:pt x="7215999" y="2370261"/>
                  <a:pt x="7261609" y="3524058"/>
                  <a:pt x="7295436" y="3753611"/>
                </a:cubicBezTo>
                <a:cubicBezTo>
                  <a:pt x="7329643" y="3986516"/>
                  <a:pt x="7366892" y="3841746"/>
                  <a:pt x="7397299" y="4072305"/>
                </a:cubicBezTo>
                <a:cubicBezTo>
                  <a:pt x="7410602" y="4226792"/>
                  <a:pt x="7396538" y="4381615"/>
                  <a:pt x="7445569" y="4526719"/>
                </a:cubicBezTo>
                <a:cubicBezTo>
                  <a:pt x="7442148" y="4749905"/>
                  <a:pt x="7507522" y="4896349"/>
                  <a:pt x="7531468" y="5116854"/>
                </a:cubicBezTo>
                <a:cubicBezTo>
                  <a:pt x="7542490" y="5292454"/>
                  <a:pt x="7518165" y="5467049"/>
                  <a:pt x="7590760" y="5630249"/>
                </a:cubicBezTo>
                <a:cubicBezTo>
                  <a:pt x="7648913" y="5755916"/>
                  <a:pt x="7723029" y="5854440"/>
                  <a:pt x="7884185" y="5724081"/>
                </a:cubicBezTo>
                <a:cubicBezTo>
                  <a:pt x="7883045" y="5562555"/>
                  <a:pt x="8152523" y="5586684"/>
                  <a:pt x="8115655" y="5424488"/>
                </a:cubicBezTo>
                <a:cubicBezTo>
                  <a:pt x="8237281" y="5459341"/>
                  <a:pt x="8173428" y="5573280"/>
                  <a:pt x="8264267" y="5616845"/>
                </a:cubicBezTo>
                <a:cubicBezTo>
                  <a:pt x="8342565" y="5535411"/>
                  <a:pt x="8290493" y="5372882"/>
                  <a:pt x="8453928" y="5348754"/>
                </a:cubicBezTo>
                <a:cubicBezTo>
                  <a:pt x="8621165" y="5384611"/>
                  <a:pt x="8603300" y="5278045"/>
                  <a:pt x="8615844" y="5190580"/>
                </a:cubicBezTo>
                <a:cubicBezTo>
                  <a:pt x="8640930" y="4983479"/>
                  <a:pt x="8661074" y="4848093"/>
                  <a:pt x="8701363" y="4645684"/>
                </a:cubicBezTo>
                <a:cubicBezTo>
                  <a:pt x="8712764" y="4595082"/>
                  <a:pt x="8689960" y="4479468"/>
                  <a:pt x="8801704" y="4490862"/>
                </a:cubicBezTo>
                <a:cubicBezTo>
                  <a:pt x="8887983" y="4501920"/>
                  <a:pt x="8855296" y="4593407"/>
                  <a:pt x="8859097" y="4649036"/>
                </a:cubicBezTo>
                <a:cubicBezTo>
                  <a:pt x="8892544" y="4963372"/>
                  <a:pt x="8818808" y="4944941"/>
                  <a:pt x="8816528" y="5258608"/>
                </a:cubicBezTo>
                <a:cubicBezTo>
                  <a:pt x="8816147" y="5271006"/>
                  <a:pt x="8871260" y="5282066"/>
                  <a:pt x="8908507" y="5148354"/>
                </a:cubicBezTo>
                <a:cubicBezTo>
                  <a:pt x="8981484" y="4884620"/>
                  <a:pt x="9068522" y="4676850"/>
                  <a:pt x="9112612" y="4460032"/>
                </a:cubicBezTo>
                <a:cubicBezTo>
                  <a:pt x="9165063" y="4506612"/>
                  <a:pt x="9210294" y="4296495"/>
                  <a:pt x="9242220" y="4342071"/>
                </a:cubicBezTo>
                <a:cubicBezTo>
                  <a:pt x="9257044" y="4418812"/>
                  <a:pt x="9283648" y="4492872"/>
                  <a:pt x="9341422" y="4562911"/>
                </a:cubicBezTo>
                <a:cubicBezTo>
                  <a:pt x="9391213" y="4774703"/>
                  <a:pt x="9336860" y="4972085"/>
                  <a:pt x="9480152" y="5150031"/>
                </a:cubicBezTo>
                <a:cubicBezTo>
                  <a:pt x="9480152" y="5150031"/>
                  <a:pt x="9482432" y="5095407"/>
                  <a:pt x="9561110" y="4866524"/>
                </a:cubicBezTo>
                <a:cubicBezTo>
                  <a:pt x="9624583" y="4682212"/>
                  <a:pt x="9705921" y="4777385"/>
                  <a:pt x="9881520" y="4313922"/>
                </a:cubicBezTo>
                <a:cubicBezTo>
                  <a:pt x="9929790" y="4492202"/>
                  <a:pt x="9821466" y="4720414"/>
                  <a:pt x="10094366" y="4813241"/>
                </a:cubicBezTo>
                <a:cubicBezTo>
                  <a:pt x="10147197" y="4677855"/>
                  <a:pt x="10106528" y="4511974"/>
                  <a:pt x="10237276" y="4416132"/>
                </a:cubicBezTo>
                <a:cubicBezTo>
                  <a:pt x="10275285" y="4388317"/>
                  <a:pt x="10302651" y="4356481"/>
                  <a:pt x="10324315" y="4322299"/>
                </a:cubicBezTo>
                <a:cubicBezTo>
                  <a:pt x="10330777" y="4339726"/>
                  <a:pt x="10337619" y="4357821"/>
                  <a:pt x="10344080" y="4373907"/>
                </a:cubicBezTo>
                <a:cubicBezTo>
                  <a:pt x="10370306" y="4346763"/>
                  <a:pt x="10519678" y="3662796"/>
                  <a:pt x="10527280" y="3490211"/>
                </a:cubicBezTo>
                <a:cubicBezTo>
                  <a:pt x="10565288" y="3612863"/>
                  <a:pt x="10594174" y="3861183"/>
                  <a:pt x="10594174" y="3861183"/>
                </a:cubicBezTo>
                <a:cubicBezTo>
                  <a:pt x="10594174" y="3861183"/>
                  <a:pt x="10758371" y="3809910"/>
                  <a:pt x="11258180" y="1488576"/>
                </a:cubicBezTo>
                <a:cubicBezTo>
                  <a:pt x="11297708" y="1305268"/>
                  <a:pt x="11334195" y="675255"/>
                  <a:pt x="11362322" y="0"/>
                </a:cubicBez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6636BA-BCA5-5B76-52F0-8D87AA452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569" y="1406005"/>
            <a:ext cx="5757231" cy="2806704"/>
          </a:xfrm>
        </p:spPr>
        <p:txBody>
          <a:bodyPr anchor="b">
            <a:normAutofit/>
          </a:bodyPr>
          <a:lstStyle/>
          <a:p>
            <a:pPr algn="l"/>
            <a:r>
              <a:rPr lang="en-DE" sz="4800" b="1"/>
              <a:t>GitHub</a:t>
            </a:r>
            <a:r>
              <a:rPr lang="en-DE" sz="4400"/>
              <a:t>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39EA32-FBC0-D018-699E-6E3B88D91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4279787"/>
            <a:ext cx="6279614" cy="1467873"/>
          </a:xfrm>
        </p:spPr>
        <p:txBody>
          <a:bodyPr>
            <a:normAutofit/>
          </a:bodyPr>
          <a:lstStyle/>
          <a:p>
            <a:pPr algn="l"/>
            <a:r>
              <a:rPr lang="en-GB">
                <a:hlinkClick r:id="rId2"/>
              </a:rPr>
              <a:t>https://github.com/ajvikranth/Data-Management-2/tree/master</a:t>
            </a:r>
            <a:endParaRPr lang="en-DE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093F433-87AC-7215-1C21-59B20D1EA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91" y="676274"/>
            <a:ext cx="2743201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0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41539-24FC-20E8-A941-1FD3F0AE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358" y="294400"/>
            <a:ext cx="7317897" cy="1228421"/>
          </a:xfrm>
        </p:spPr>
        <p:txBody>
          <a:bodyPr anchor="b">
            <a:noAutofit/>
          </a:bodyPr>
          <a:lstStyle/>
          <a:p>
            <a:r>
              <a:rPr lang="en-GB" sz="4800" b="1"/>
              <a:t>Identifying Data Sources</a:t>
            </a:r>
            <a:br>
              <a:rPr lang="en-GB" sz="4800" b="1"/>
            </a:br>
            <a:endParaRPr lang="en-DE" sz="4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75382C0F-9A9E-51A2-6855-4501EB0A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78" r="13822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6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BBC980-241A-D488-01C0-D32BD4FBDF33}"/>
              </a:ext>
            </a:extLst>
          </p:cNvPr>
          <p:cNvSpPr/>
          <p:nvPr/>
        </p:nvSpPr>
        <p:spPr>
          <a:xfrm>
            <a:off x="6782765" y="3229337"/>
            <a:ext cx="2233913" cy="32387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>
                <a:solidFill>
                  <a:schemeClr val="tx1"/>
                </a:solidFill>
              </a:rPr>
              <a:t>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Integrated with external APIs to pull data online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Used Job Search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  <a:hlinkClick r:id="rId3"/>
              </a:rPr>
              <a:t>https://www.themuse.com/developers/api/v2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B3BFFF-C82E-A4EA-5C3C-BB31AB6B28F7}"/>
              </a:ext>
            </a:extLst>
          </p:cNvPr>
          <p:cNvSpPr/>
          <p:nvPr/>
        </p:nvSpPr>
        <p:spPr>
          <a:xfrm>
            <a:off x="9184463" y="3229337"/>
            <a:ext cx="2233913" cy="18635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DE">
                <a:solidFill>
                  <a:schemeClr val="tx1"/>
                </a:solidFill>
              </a:rPr>
              <a:t>Static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https://jobdatafeeds.com/job-data-overview</a:t>
            </a:r>
            <a:endParaRPr lang="en-DE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131AF1C-EF61-B524-CD53-E023AA2362EA}"/>
              </a:ext>
            </a:extLst>
          </p:cNvPr>
          <p:cNvSpPr/>
          <p:nvPr/>
        </p:nvSpPr>
        <p:spPr>
          <a:xfrm>
            <a:off x="7917084" y="1215342"/>
            <a:ext cx="2187615" cy="5048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Data Sources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3926C08-39F1-0997-261D-C5E89A12B89F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rot="5400000">
            <a:off x="7700759" y="1919204"/>
            <a:ext cx="1509096" cy="11111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960FFDF-22F5-299F-5507-DCC70CFC5E7A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rot="16200000" flipH="1">
            <a:off x="8901608" y="1829525"/>
            <a:ext cx="1509096" cy="129052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FB95-E81E-B807-138B-485CF2ED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DE" sz="4800" b="1"/>
              <a:t>Data: Job posting and Historic Job posting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7FC7A-1D65-19F5-8260-CB6C82BD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DE"/>
              <a:t>API endpoint: </a:t>
            </a:r>
            <a:r>
              <a:rPr lang="en-GB" b="0" i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GET </a:t>
            </a:r>
            <a:r>
              <a:rPr lang="en-GB" b="0" i="1">
                <a:solidFill>
                  <a:srgbClr val="333333"/>
                </a:solidFill>
                <a:effectLst/>
                <a:latin typeface="Georgia" panose="02040502050405020303" pitchFamily="18" charset="0"/>
                <a:hlinkClick r:id="rId2"/>
              </a:rPr>
              <a:t>https://www.themuse.com/api/public/jobs</a:t>
            </a:r>
            <a:endParaRPr lang="en-GB" b="0" i="1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GB" b="0" i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Static Dataset: </a:t>
            </a:r>
            <a:r>
              <a:rPr lang="en-GB">
                <a:solidFill>
                  <a:schemeClr val="tx1"/>
                </a:solidFill>
                <a:hlinkClick r:id="rId3"/>
              </a:rPr>
              <a:t>https://jobdatafeeds.com/job-data-overview</a:t>
            </a:r>
            <a:endParaRPr lang="en-GB" b="0" i="1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GB" err="1"/>
              <a:t>Techmap</a:t>
            </a:r>
            <a:r>
              <a:rPr lang="en-GB"/>
              <a:t> provides access to millions of global job postings since 2020, available in JSON format.</a:t>
            </a:r>
          </a:p>
          <a:p>
            <a:r>
              <a:rPr lang="en-GB" b="1"/>
              <a:t>Job Posting </a:t>
            </a:r>
            <a:r>
              <a:rPr lang="en-GB" b="1" err="1"/>
              <a:t>Datafeeds</a:t>
            </a:r>
            <a:r>
              <a:rPr lang="en-GB"/>
              <a:t>: Subscribers receive daily country-specific job postings for continuous analytics.</a:t>
            </a:r>
          </a:p>
          <a:p>
            <a:r>
              <a:rPr lang="en-GB" b="1"/>
              <a:t>Job Posting Datasets</a:t>
            </a:r>
            <a:r>
              <a:rPr lang="en-GB"/>
              <a:t>: Historical job data (since 2020) can be purchased for large-scale analysis.</a:t>
            </a:r>
          </a:p>
          <a:p>
            <a:r>
              <a:rPr lang="en-GB" b="1"/>
              <a:t>Job Postings API</a:t>
            </a:r>
            <a:r>
              <a:rPr lang="en-GB"/>
              <a:t>: Offers real-time and historical data for detailed job data utilization.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60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85450-603B-B0E3-DC97-1BFB1D71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5637662" cy="1481328"/>
          </a:xfrm>
        </p:spPr>
        <p:txBody>
          <a:bodyPr anchor="b">
            <a:normAutofit/>
          </a:bodyPr>
          <a:lstStyle/>
          <a:p>
            <a:r>
              <a:rPr lang="en-GB" sz="4800" b="1"/>
              <a:t>Selecting the Right Data Warehouse</a:t>
            </a:r>
            <a:endParaRPr lang="en-DE" sz="4800" b="1"/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hexagon with a white letter on it&#10;&#10;Description automatically generated">
            <a:extLst>
              <a:ext uri="{FF2B5EF4-FFF2-40B4-BE49-F238E27FC236}">
                <a16:creationId xmlns:a16="http://schemas.microsoft.com/office/drawing/2014/main" id="{99AA477A-5839-75DD-F623-0A7B2DB2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16" y="561401"/>
            <a:ext cx="3872426" cy="2033180"/>
          </a:xfrm>
          <a:prstGeom prst="rect">
            <a:avLst/>
          </a:prstGeom>
        </p:spPr>
      </p:pic>
      <p:graphicFrame>
        <p:nvGraphicFramePr>
          <p:cNvPr id="33" name="TextBox 27">
            <a:extLst>
              <a:ext uri="{FF2B5EF4-FFF2-40B4-BE49-F238E27FC236}">
                <a16:creationId xmlns:a16="http://schemas.microsoft.com/office/drawing/2014/main" id="{94F08A4D-D881-85AF-CADB-44B8A7CB6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6500"/>
              </p:ext>
            </p:extLst>
          </p:nvPr>
        </p:nvGraphicFramePr>
        <p:xfrm>
          <a:off x="734365" y="2500884"/>
          <a:ext cx="10584932" cy="4036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919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63F8-011E-6918-9A9F-028C1545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60" y="796213"/>
            <a:ext cx="4682493" cy="2762235"/>
          </a:xfrm>
        </p:spPr>
        <p:txBody>
          <a:bodyPr anchor="t">
            <a:noAutofit/>
          </a:bodyPr>
          <a:lstStyle/>
          <a:p>
            <a:r>
              <a:rPr lang="en-DE" sz="4800" b="1"/>
              <a:t>Selecting the right Data Transformation Tool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184C68F-EC05-C045-6999-B0850CBBC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692244"/>
              </p:ext>
            </p:extLst>
          </p:nvPr>
        </p:nvGraphicFramePr>
        <p:xfrm>
          <a:off x="5410201" y="785365"/>
          <a:ext cx="6517339" cy="57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187DBEE-14ED-C837-4C6B-B66A66D51266}"/>
              </a:ext>
            </a:extLst>
          </p:cNvPr>
          <p:cNvSpPr txBox="1"/>
          <p:nvPr/>
        </p:nvSpPr>
        <p:spPr>
          <a:xfrm>
            <a:off x="835829" y="4188114"/>
            <a:ext cx="3749790" cy="1713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DE"/>
          </a:p>
        </p:txBody>
      </p:sp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72B417A3-4903-274D-ED67-74EBB246B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904" y="4530291"/>
            <a:ext cx="300564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4C72-236F-933A-593A-8DFF60A1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B1272-431D-C858-8412-F690A12A8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Datatype Conversion</a:t>
            </a:r>
          </a:p>
          <a:p>
            <a:r>
              <a:rPr lang="en-US"/>
              <a:t>Removing HTML characters</a:t>
            </a:r>
          </a:p>
          <a:p>
            <a:r>
              <a:rPr lang="en-US"/>
              <a:t>Imputed Null Values Appropriately</a:t>
            </a:r>
          </a:p>
          <a:p>
            <a:r>
              <a:rPr lang="en-US"/>
              <a:t>Removing unnecessary characters</a:t>
            </a:r>
          </a:p>
        </p:txBody>
      </p:sp>
      <p:pic>
        <p:nvPicPr>
          <p:cNvPr id="6" name="Picture 5" descr="A logo with black and orange letters&#10;&#10;Description automatically generated">
            <a:extLst>
              <a:ext uri="{FF2B5EF4-FFF2-40B4-BE49-F238E27FC236}">
                <a16:creationId xmlns:a16="http://schemas.microsoft.com/office/drawing/2014/main" id="{2697E1AF-E32F-D140-EB8F-A91B1C43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5874"/>
            <a:ext cx="4793942" cy="12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3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DF4F-02BE-D866-5EFC-A72F215C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/>
              <a:t>Implementing</a:t>
            </a:r>
            <a:r>
              <a:rPr lang="en-GB" b="1"/>
              <a:t> Robust Data Transformations</a:t>
            </a:r>
            <a:br>
              <a:rPr lang="en-GB" b="1"/>
            </a:b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453-A0AD-1D21-0062-AC2F1F7DA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DE"/>
              <a:t>1 Project</a:t>
            </a:r>
            <a:endParaRPr lang="en-US"/>
          </a:p>
          <a:p>
            <a:pPr algn="just"/>
            <a:r>
              <a:rPr lang="en-DE"/>
              <a:t>2 Models – Historic and Daily Job Postings</a:t>
            </a:r>
          </a:p>
          <a:p>
            <a:pPr algn="just"/>
            <a:r>
              <a:rPr lang="en-DE" b="1"/>
              <a:t>Daily </a:t>
            </a:r>
            <a:r>
              <a:rPr lang="en-DE"/>
              <a:t>- </a:t>
            </a:r>
            <a:r>
              <a:rPr lang="en-US">
                <a:ea typeface="+mn-lt"/>
                <a:cs typeface="+mn-lt"/>
              </a:rPr>
              <a:t>Incremental Materialization, Data Extraction with </a:t>
            </a:r>
            <a:r>
              <a:rPr lang="en-US">
                <a:latin typeface="Consolas"/>
                <a:ea typeface="+mn-lt"/>
                <a:cs typeface="+mn-lt"/>
              </a:rPr>
              <a:t>UNNEST, </a:t>
            </a:r>
            <a:r>
              <a:rPr lang="en-US">
                <a:ea typeface="+mn-lt"/>
                <a:cs typeface="+mn-lt"/>
              </a:rPr>
              <a:t>Field Selection and Renaming, Incremental Data Filtering</a:t>
            </a:r>
          </a:p>
          <a:p>
            <a:pPr algn="just"/>
            <a:r>
              <a:rPr lang="en-US" b="1">
                <a:ea typeface="+mn-lt"/>
                <a:cs typeface="+mn-lt"/>
              </a:rPr>
              <a:t>Historic </a:t>
            </a:r>
            <a:r>
              <a:rPr lang="en-US">
                <a:ea typeface="+mn-lt"/>
                <a:cs typeface="+mn-lt"/>
              </a:rPr>
              <a:t>– Materialization, Union of Multiple Sources, Field Selection and Renaming, Timestamp Conversion, Row Numbering, Unnesting of Array Fields, Left Join with Default Values</a:t>
            </a:r>
          </a:p>
        </p:txBody>
      </p:sp>
    </p:spTree>
    <p:extLst>
      <p:ext uri="{BB962C8B-B14F-4D97-AF65-F5344CB8AC3E}">
        <p14:creationId xmlns:p14="http://schemas.microsoft.com/office/powerpoint/2010/main" val="2666080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8B48-5DAD-6553-B3A1-046B285F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800" b="1"/>
              <a:t>Visualizing the data - Looker</a:t>
            </a:r>
          </a:p>
        </p:txBody>
      </p:sp>
      <p:pic>
        <p:nvPicPr>
          <p:cNvPr id="6" name="Picture 5" descr="A blue and white circle with a black background&#10;&#10;Description automatically generated">
            <a:extLst>
              <a:ext uri="{FF2B5EF4-FFF2-40B4-BE49-F238E27FC236}">
                <a16:creationId xmlns:a16="http://schemas.microsoft.com/office/drawing/2014/main" id="{220562BA-3691-6420-50CD-52585CA4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457" y="0"/>
            <a:ext cx="1794004" cy="1794004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D20DD5-90C1-4A34-1D61-3910F0152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2872" y="1316744"/>
            <a:ext cx="8336923" cy="5084056"/>
          </a:xfrm>
        </p:spPr>
      </p:pic>
    </p:spTree>
    <p:extLst>
      <p:ext uri="{BB962C8B-B14F-4D97-AF65-F5344CB8AC3E}">
        <p14:creationId xmlns:p14="http://schemas.microsoft.com/office/powerpoint/2010/main" val="3154499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712</Words>
  <Application>Microsoft Office PowerPoint</Application>
  <PresentationFormat>Widescreen</PresentationFormat>
  <Paragraphs>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Consolas</vt:lpstr>
      <vt:lpstr>Georgia</vt:lpstr>
      <vt:lpstr>Office Theme</vt:lpstr>
      <vt:lpstr>Data ELT Pipeline: Unlocking the Power of Data </vt:lpstr>
      <vt:lpstr>PowerPoint Presentation</vt:lpstr>
      <vt:lpstr>Identifying Data Sources </vt:lpstr>
      <vt:lpstr>Data: Job posting and Historic Job posting</vt:lpstr>
      <vt:lpstr>Selecting the Right Data Warehouse</vt:lpstr>
      <vt:lpstr>Selecting the right Data Transformation Tool</vt:lpstr>
      <vt:lpstr>Data Cleaning</vt:lpstr>
      <vt:lpstr>Implementing Robust Data Transformations </vt:lpstr>
      <vt:lpstr>Visualizing the data - Looker</vt:lpstr>
      <vt:lpstr>Automating the ELT Pipeline </vt:lpstr>
      <vt:lpstr>Airflow Jobs </vt:lpstr>
      <vt:lpstr>Airflow – Daily Job </vt:lpstr>
      <vt:lpstr>Airflow – Daily Job Pipeline  Architecture </vt:lpstr>
      <vt:lpstr>Bucket: Daily Job Posting Data  Extraction</vt:lpstr>
      <vt:lpstr>Dataset: Daily Job Posting </vt:lpstr>
      <vt:lpstr>Airflow Job Run</vt:lpstr>
      <vt:lpstr>Airflow Historic Job run </vt:lpstr>
      <vt:lpstr>PowerPoint Presentation</vt:lpstr>
      <vt:lpstr>Bucket: Historic Job Posting Data  Extraction</vt:lpstr>
      <vt:lpstr>Dataset : Historic Job Posting </vt:lpstr>
      <vt:lpstr>Goals  &amp;  Outcomes</vt:lpstr>
      <vt:lpstr>GitHub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Gupta, Peenal (SRH Hochschule Heidelberg Student)</dc:creator>
  <cp:lastModifiedBy>Anton J Vikranth</cp:lastModifiedBy>
  <cp:revision>3</cp:revision>
  <dcterms:created xsi:type="dcterms:W3CDTF">2024-11-10T10:26:09Z</dcterms:created>
  <dcterms:modified xsi:type="dcterms:W3CDTF">2025-08-04T18:29:43Z</dcterms:modified>
</cp:coreProperties>
</file>